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4" r:id="rId20"/>
    <p:sldId id="275"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B3112DE-9441-4C6F-861C-E4B22175FFAC}">
          <p14:sldIdLst>
            <p14:sldId id="256"/>
          </p14:sldIdLst>
        </p14:section>
        <p14:section name="Section récapitulative" id="{94B27793-4EF6-4C0A-9660-7326C10BE379}">
          <p14:sldIdLst>
            <p14:sldId id="276"/>
          </p14:sldIdLst>
        </p14:section>
        <p14:section name="INTRODUCTION" id="{05B41633-D1D1-4186-AEB1-7E0498F6DBBE}">
          <p14:sldIdLst>
            <p14:sldId id="258"/>
            <p14:sldId id="259"/>
          </p14:sldIdLst>
        </p14:section>
        <p14:section name="1. L’INSCRIPTION" id="{B3E7503F-49C9-4EAA-AD56-C5BB0D0299EE}">
          <p14:sldIdLst>
            <p14:sldId id="260"/>
            <p14:sldId id="261"/>
          </p14:sldIdLst>
        </p14:section>
        <p14:section name="2. L’ECHAUFFEMENT" id="{856C4D62-CDD7-43C6-A6C7-3E19A580B70E}">
          <p14:sldIdLst>
            <p14:sldId id="262"/>
            <p14:sldId id="263"/>
          </p14:sldIdLst>
        </p14:section>
        <p14:section name="3. LES COMBATS" id="{F8AD949F-177C-4608-9941-8104208B36BA}">
          <p14:sldIdLst>
            <p14:sldId id="264"/>
            <p14:sldId id="265"/>
          </p14:sldIdLst>
        </p14:section>
        <p14:section name="4. LE PODIUM" id="{12018F11-EB99-4956-8797-DEA69C2EF97E}">
          <p14:sldIdLst>
            <p14:sldId id="266"/>
            <p14:sldId id="267"/>
          </p14:sldIdLst>
        </p14:section>
        <p14:section name="5. L’ARBITRAGE" id="{3533F4B4-C6E0-4687-8ADE-2E788706D3D7}">
          <p14:sldIdLst>
            <p14:sldId id="268"/>
            <p14:sldId id="269"/>
            <p14:sldId id="270"/>
            <p14:sldId id="273"/>
            <p14:sldId id="271"/>
            <p14:sldId id="272"/>
          </p14:sldIdLst>
        </p14:section>
        <p14:section name="6. CE QU’IL FAUT PREVOIR EN VENANT AU TOURNOI" id="{3F32B37E-B806-4B4C-9914-C0B605AFC5A0}">
          <p14:sldIdLst>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E9A2AF-3CED-4E20-A66F-70293BCC8B0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A2100AF-7C08-4015-A61F-A73A5F922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A28512C-44AC-47A1-8C33-B837A62AE423}"/>
              </a:ext>
            </a:extLst>
          </p:cNvPr>
          <p:cNvSpPr>
            <a:spLocks noGrp="1"/>
          </p:cNvSpPr>
          <p:nvPr>
            <p:ph type="dt" sz="half" idx="10"/>
          </p:nvPr>
        </p:nvSpPr>
        <p:spPr/>
        <p:txBody>
          <a:bodyPr/>
          <a:lstStyle/>
          <a:p>
            <a:fld id="{54345836-8679-4808-9ADD-F2AE9E3DDF65}" type="datetimeFigureOut">
              <a:rPr lang="fr-FR" smtClean="0"/>
              <a:t>22/12/2022</a:t>
            </a:fld>
            <a:endParaRPr lang="fr-FR"/>
          </a:p>
        </p:txBody>
      </p:sp>
      <p:sp>
        <p:nvSpPr>
          <p:cNvPr id="5" name="Espace réservé du pied de page 4">
            <a:extLst>
              <a:ext uri="{FF2B5EF4-FFF2-40B4-BE49-F238E27FC236}">
                <a16:creationId xmlns:a16="http://schemas.microsoft.com/office/drawing/2014/main" id="{C943EF9D-4131-40EA-ADEE-1A0EEA1BEE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FF2D72-81D9-4A34-832F-18CF456759FB}"/>
              </a:ext>
            </a:extLst>
          </p:cNvPr>
          <p:cNvSpPr>
            <a:spLocks noGrp="1"/>
          </p:cNvSpPr>
          <p:nvPr>
            <p:ph type="sldNum" sz="quarter" idx="12"/>
          </p:nvPr>
        </p:nvSpPr>
        <p:spPr/>
        <p:txBody>
          <a:bodyPr/>
          <a:lstStyle/>
          <a:p>
            <a:fld id="{AFAEA29C-45FD-42E9-8E43-7907137DCD85}" type="slidenum">
              <a:rPr lang="fr-FR" smtClean="0"/>
              <a:t>‹N°›</a:t>
            </a:fld>
            <a:endParaRPr lang="fr-FR"/>
          </a:p>
        </p:txBody>
      </p:sp>
    </p:spTree>
    <p:extLst>
      <p:ext uri="{BB962C8B-B14F-4D97-AF65-F5344CB8AC3E}">
        <p14:creationId xmlns:p14="http://schemas.microsoft.com/office/powerpoint/2010/main" val="10257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AF85E1-D580-42BF-BA7B-35FBFFA8841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B168BE8-6E0F-4B47-BB65-F16CC1ECED2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8287360-DC2B-48C8-BD16-20B87EDEC9B3}"/>
              </a:ext>
            </a:extLst>
          </p:cNvPr>
          <p:cNvSpPr>
            <a:spLocks noGrp="1"/>
          </p:cNvSpPr>
          <p:nvPr>
            <p:ph type="dt" sz="half" idx="10"/>
          </p:nvPr>
        </p:nvSpPr>
        <p:spPr/>
        <p:txBody>
          <a:bodyPr/>
          <a:lstStyle/>
          <a:p>
            <a:fld id="{54345836-8679-4808-9ADD-F2AE9E3DDF65}" type="datetimeFigureOut">
              <a:rPr lang="fr-FR" smtClean="0"/>
              <a:t>22/12/2022</a:t>
            </a:fld>
            <a:endParaRPr lang="fr-FR"/>
          </a:p>
        </p:txBody>
      </p:sp>
      <p:sp>
        <p:nvSpPr>
          <p:cNvPr id="5" name="Espace réservé du pied de page 4">
            <a:extLst>
              <a:ext uri="{FF2B5EF4-FFF2-40B4-BE49-F238E27FC236}">
                <a16:creationId xmlns:a16="http://schemas.microsoft.com/office/drawing/2014/main" id="{CFD60BE8-DDDB-48D7-8746-71925D99EA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636859-8173-4368-AF5D-B87280A0EBA1}"/>
              </a:ext>
            </a:extLst>
          </p:cNvPr>
          <p:cNvSpPr>
            <a:spLocks noGrp="1"/>
          </p:cNvSpPr>
          <p:nvPr>
            <p:ph type="sldNum" sz="quarter" idx="12"/>
          </p:nvPr>
        </p:nvSpPr>
        <p:spPr/>
        <p:txBody>
          <a:bodyPr/>
          <a:lstStyle/>
          <a:p>
            <a:fld id="{AFAEA29C-45FD-42E9-8E43-7907137DCD85}" type="slidenum">
              <a:rPr lang="fr-FR" smtClean="0"/>
              <a:t>‹N°›</a:t>
            </a:fld>
            <a:endParaRPr lang="fr-FR"/>
          </a:p>
        </p:txBody>
      </p:sp>
    </p:spTree>
    <p:extLst>
      <p:ext uri="{BB962C8B-B14F-4D97-AF65-F5344CB8AC3E}">
        <p14:creationId xmlns:p14="http://schemas.microsoft.com/office/powerpoint/2010/main" val="229871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C3F5C0F-4BFD-4C06-B630-3E426323E61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84DFB2A-28BF-40C9-8C61-1C1E00B8E49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95FEFBE-C523-4C85-97AA-9221EF182D50}"/>
              </a:ext>
            </a:extLst>
          </p:cNvPr>
          <p:cNvSpPr>
            <a:spLocks noGrp="1"/>
          </p:cNvSpPr>
          <p:nvPr>
            <p:ph type="dt" sz="half" idx="10"/>
          </p:nvPr>
        </p:nvSpPr>
        <p:spPr/>
        <p:txBody>
          <a:bodyPr/>
          <a:lstStyle/>
          <a:p>
            <a:fld id="{54345836-8679-4808-9ADD-F2AE9E3DDF65}" type="datetimeFigureOut">
              <a:rPr lang="fr-FR" smtClean="0"/>
              <a:t>22/12/2022</a:t>
            </a:fld>
            <a:endParaRPr lang="fr-FR"/>
          </a:p>
        </p:txBody>
      </p:sp>
      <p:sp>
        <p:nvSpPr>
          <p:cNvPr id="5" name="Espace réservé du pied de page 4">
            <a:extLst>
              <a:ext uri="{FF2B5EF4-FFF2-40B4-BE49-F238E27FC236}">
                <a16:creationId xmlns:a16="http://schemas.microsoft.com/office/drawing/2014/main" id="{A266F209-9AC6-4A08-8D79-D001770D22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B37FBB0-0584-4470-B723-F50A17DDC460}"/>
              </a:ext>
            </a:extLst>
          </p:cNvPr>
          <p:cNvSpPr>
            <a:spLocks noGrp="1"/>
          </p:cNvSpPr>
          <p:nvPr>
            <p:ph type="sldNum" sz="quarter" idx="12"/>
          </p:nvPr>
        </p:nvSpPr>
        <p:spPr/>
        <p:txBody>
          <a:bodyPr/>
          <a:lstStyle/>
          <a:p>
            <a:fld id="{AFAEA29C-45FD-42E9-8E43-7907137DCD85}" type="slidenum">
              <a:rPr lang="fr-FR" smtClean="0"/>
              <a:t>‹N°›</a:t>
            </a:fld>
            <a:endParaRPr lang="fr-FR"/>
          </a:p>
        </p:txBody>
      </p:sp>
    </p:spTree>
    <p:extLst>
      <p:ext uri="{BB962C8B-B14F-4D97-AF65-F5344CB8AC3E}">
        <p14:creationId xmlns:p14="http://schemas.microsoft.com/office/powerpoint/2010/main" val="309699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A86FBF-431A-41C7-976F-EA893AB3D87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82E34A6-B585-43A5-AC1C-A0DF4EE0177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9BFD6A-074B-4D54-903E-3C7D49DFBDDF}"/>
              </a:ext>
            </a:extLst>
          </p:cNvPr>
          <p:cNvSpPr>
            <a:spLocks noGrp="1"/>
          </p:cNvSpPr>
          <p:nvPr>
            <p:ph type="dt" sz="half" idx="10"/>
          </p:nvPr>
        </p:nvSpPr>
        <p:spPr/>
        <p:txBody>
          <a:bodyPr/>
          <a:lstStyle/>
          <a:p>
            <a:fld id="{54345836-8679-4808-9ADD-F2AE9E3DDF65}" type="datetimeFigureOut">
              <a:rPr lang="fr-FR" smtClean="0"/>
              <a:t>22/12/2022</a:t>
            </a:fld>
            <a:endParaRPr lang="fr-FR"/>
          </a:p>
        </p:txBody>
      </p:sp>
      <p:sp>
        <p:nvSpPr>
          <p:cNvPr id="5" name="Espace réservé du pied de page 4">
            <a:extLst>
              <a:ext uri="{FF2B5EF4-FFF2-40B4-BE49-F238E27FC236}">
                <a16:creationId xmlns:a16="http://schemas.microsoft.com/office/drawing/2014/main" id="{316CDAA2-026F-4533-A73B-7879CAB94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DDF70D-949D-4296-B50F-F4CBBA1FE5A0}"/>
              </a:ext>
            </a:extLst>
          </p:cNvPr>
          <p:cNvSpPr>
            <a:spLocks noGrp="1"/>
          </p:cNvSpPr>
          <p:nvPr>
            <p:ph type="sldNum" sz="quarter" idx="12"/>
          </p:nvPr>
        </p:nvSpPr>
        <p:spPr/>
        <p:txBody>
          <a:bodyPr/>
          <a:lstStyle/>
          <a:p>
            <a:fld id="{AFAEA29C-45FD-42E9-8E43-7907137DCD85}" type="slidenum">
              <a:rPr lang="fr-FR" smtClean="0"/>
              <a:t>‹N°›</a:t>
            </a:fld>
            <a:endParaRPr lang="fr-FR"/>
          </a:p>
        </p:txBody>
      </p:sp>
    </p:spTree>
    <p:extLst>
      <p:ext uri="{BB962C8B-B14F-4D97-AF65-F5344CB8AC3E}">
        <p14:creationId xmlns:p14="http://schemas.microsoft.com/office/powerpoint/2010/main" val="72146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3A8DF8-E30A-49E6-BA37-85BC4A89ED7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7C78561-1A06-46D9-A219-32595EDBD9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492B360-BB0C-43E7-9FA7-FD403B080AFD}"/>
              </a:ext>
            </a:extLst>
          </p:cNvPr>
          <p:cNvSpPr>
            <a:spLocks noGrp="1"/>
          </p:cNvSpPr>
          <p:nvPr>
            <p:ph type="dt" sz="half" idx="10"/>
          </p:nvPr>
        </p:nvSpPr>
        <p:spPr/>
        <p:txBody>
          <a:bodyPr/>
          <a:lstStyle/>
          <a:p>
            <a:fld id="{54345836-8679-4808-9ADD-F2AE9E3DDF65}" type="datetimeFigureOut">
              <a:rPr lang="fr-FR" smtClean="0"/>
              <a:t>22/12/2022</a:t>
            </a:fld>
            <a:endParaRPr lang="fr-FR"/>
          </a:p>
        </p:txBody>
      </p:sp>
      <p:sp>
        <p:nvSpPr>
          <p:cNvPr id="5" name="Espace réservé du pied de page 4">
            <a:extLst>
              <a:ext uri="{FF2B5EF4-FFF2-40B4-BE49-F238E27FC236}">
                <a16:creationId xmlns:a16="http://schemas.microsoft.com/office/drawing/2014/main" id="{8CB38DE8-7A77-46B5-A15C-B61FFE97F6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072A4F-7A29-4994-A49B-5353B1868C6A}"/>
              </a:ext>
            </a:extLst>
          </p:cNvPr>
          <p:cNvSpPr>
            <a:spLocks noGrp="1"/>
          </p:cNvSpPr>
          <p:nvPr>
            <p:ph type="sldNum" sz="quarter" idx="12"/>
          </p:nvPr>
        </p:nvSpPr>
        <p:spPr/>
        <p:txBody>
          <a:bodyPr/>
          <a:lstStyle/>
          <a:p>
            <a:fld id="{AFAEA29C-45FD-42E9-8E43-7907137DCD85}" type="slidenum">
              <a:rPr lang="fr-FR" smtClean="0"/>
              <a:t>‹N°›</a:t>
            </a:fld>
            <a:endParaRPr lang="fr-FR"/>
          </a:p>
        </p:txBody>
      </p:sp>
    </p:spTree>
    <p:extLst>
      <p:ext uri="{BB962C8B-B14F-4D97-AF65-F5344CB8AC3E}">
        <p14:creationId xmlns:p14="http://schemas.microsoft.com/office/powerpoint/2010/main" val="279629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1FE13-8607-43A1-AD6D-C781246625C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A39B3DC-C882-4BFE-A181-4D6B8C8D606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565A7F0-5B95-4A4A-89FD-685D48C62AE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B582F66-1644-4292-8EE0-BA4F20AECFBA}"/>
              </a:ext>
            </a:extLst>
          </p:cNvPr>
          <p:cNvSpPr>
            <a:spLocks noGrp="1"/>
          </p:cNvSpPr>
          <p:nvPr>
            <p:ph type="dt" sz="half" idx="10"/>
          </p:nvPr>
        </p:nvSpPr>
        <p:spPr/>
        <p:txBody>
          <a:bodyPr/>
          <a:lstStyle/>
          <a:p>
            <a:fld id="{54345836-8679-4808-9ADD-F2AE9E3DDF65}" type="datetimeFigureOut">
              <a:rPr lang="fr-FR" smtClean="0"/>
              <a:t>22/12/2022</a:t>
            </a:fld>
            <a:endParaRPr lang="fr-FR"/>
          </a:p>
        </p:txBody>
      </p:sp>
      <p:sp>
        <p:nvSpPr>
          <p:cNvPr id="6" name="Espace réservé du pied de page 5">
            <a:extLst>
              <a:ext uri="{FF2B5EF4-FFF2-40B4-BE49-F238E27FC236}">
                <a16:creationId xmlns:a16="http://schemas.microsoft.com/office/drawing/2014/main" id="{ADE9EFA3-DC81-4479-875B-2BF9A0ABFC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481DA5-3F77-41A2-8F8C-A28B17E50E90}"/>
              </a:ext>
            </a:extLst>
          </p:cNvPr>
          <p:cNvSpPr>
            <a:spLocks noGrp="1"/>
          </p:cNvSpPr>
          <p:nvPr>
            <p:ph type="sldNum" sz="quarter" idx="12"/>
          </p:nvPr>
        </p:nvSpPr>
        <p:spPr/>
        <p:txBody>
          <a:bodyPr/>
          <a:lstStyle/>
          <a:p>
            <a:fld id="{AFAEA29C-45FD-42E9-8E43-7907137DCD85}" type="slidenum">
              <a:rPr lang="fr-FR" smtClean="0"/>
              <a:t>‹N°›</a:t>
            </a:fld>
            <a:endParaRPr lang="fr-FR"/>
          </a:p>
        </p:txBody>
      </p:sp>
    </p:spTree>
    <p:extLst>
      <p:ext uri="{BB962C8B-B14F-4D97-AF65-F5344CB8AC3E}">
        <p14:creationId xmlns:p14="http://schemas.microsoft.com/office/powerpoint/2010/main" val="168265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F67267-0E07-4356-B50B-7142A32D94A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0503341-0804-4564-A453-3CAEB8E282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29A50C9-D3FF-49C8-A87A-B96727FCF1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1D30EAC-B0DB-4CB7-83BD-60BD2A457C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707CAB2-BA12-4017-A8D2-3A127444B7D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E8A49D4-6ADA-47BC-B2A6-90087680186D}"/>
              </a:ext>
            </a:extLst>
          </p:cNvPr>
          <p:cNvSpPr>
            <a:spLocks noGrp="1"/>
          </p:cNvSpPr>
          <p:nvPr>
            <p:ph type="dt" sz="half" idx="10"/>
          </p:nvPr>
        </p:nvSpPr>
        <p:spPr/>
        <p:txBody>
          <a:bodyPr/>
          <a:lstStyle/>
          <a:p>
            <a:fld id="{54345836-8679-4808-9ADD-F2AE9E3DDF65}" type="datetimeFigureOut">
              <a:rPr lang="fr-FR" smtClean="0"/>
              <a:t>22/12/2022</a:t>
            </a:fld>
            <a:endParaRPr lang="fr-FR"/>
          </a:p>
        </p:txBody>
      </p:sp>
      <p:sp>
        <p:nvSpPr>
          <p:cNvPr id="8" name="Espace réservé du pied de page 7">
            <a:extLst>
              <a:ext uri="{FF2B5EF4-FFF2-40B4-BE49-F238E27FC236}">
                <a16:creationId xmlns:a16="http://schemas.microsoft.com/office/drawing/2014/main" id="{6302982B-EF0B-4622-83F1-AA9068CEF5A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DEA7F91-2D7C-4BAA-A39E-917CC8DCF6A3}"/>
              </a:ext>
            </a:extLst>
          </p:cNvPr>
          <p:cNvSpPr>
            <a:spLocks noGrp="1"/>
          </p:cNvSpPr>
          <p:nvPr>
            <p:ph type="sldNum" sz="quarter" idx="12"/>
          </p:nvPr>
        </p:nvSpPr>
        <p:spPr/>
        <p:txBody>
          <a:bodyPr/>
          <a:lstStyle/>
          <a:p>
            <a:fld id="{AFAEA29C-45FD-42E9-8E43-7907137DCD85}" type="slidenum">
              <a:rPr lang="fr-FR" smtClean="0"/>
              <a:t>‹N°›</a:t>
            </a:fld>
            <a:endParaRPr lang="fr-FR"/>
          </a:p>
        </p:txBody>
      </p:sp>
    </p:spTree>
    <p:extLst>
      <p:ext uri="{BB962C8B-B14F-4D97-AF65-F5344CB8AC3E}">
        <p14:creationId xmlns:p14="http://schemas.microsoft.com/office/powerpoint/2010/main" val="200033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31353-3C42-4763-B499-E4C543DA41B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74D2935-C093-4BE8-9138-DDFD10FD1E11}"/>
              </a:ext>
            </a:extLst>
          </p:cNvPr>
          <p:cNvSpPr>
            <a:spLocks noGrp="1"/>
          </p:cNvSpPr>
          <p:nvPr>
            <p:ph type="dt" sz="half" idx="10"/>
          </p:nvPr>
        </p:nvSpPr>
        <p:spPr/>
        <p:txBody>
          <a:bodyPr/>
          <a:lstStyle/>
          <a:p>
            <a:fld id="{54345836-8679-4808-9ADD-F2AE9E3DDF65}" type="datetimeFigureOut">
              <a:rPr lang="fr-FR" smtClean="0"/>
              <a:t>22/12/2022</a:t>
            </a:fld>
            <a:endParaRPr lang="fr-FR"/>
          </a:p>
        </p:txBody>
      </p:sp>
      <p:sp>
        <p:nvSpPr>
          <p:cNvPr id="4" name="Espace réservé du pied de page 3">
            <a:extLst>
              <a:ext uri="{FF2B5EF4-FFF2-40B4-BE49-F238E27FC236}">
                <a16:creationId xmlns:a16="http://schemas.microsoft.com/office/drawing/2014/main" id="{CEFA598E-0417-4D64-BFB3-7477B4AD70D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DC61AC3-136A-470C-AD4E-884FDE19D48C}"/>
              </a:ext>
            </a:extLst>
          </p:cNvPr>
          <p:cNvSpPr>
            <a:spLocks noGrp="1"/>
          </p:cNvSpPr>
          <p:nvPr>
            <p:ph type="sldNum" sz="quarter" idx="12"/>
          </p:nvPr>
        </p:nvSpPr>
        <p:spPr/>
        <p:txBody>
          <a:bodyPr/>
          <a:lstStyle/>
          <a:p>
            <a:fld id="{AFAEA29C-45FD-42E9-8E43-7907137DCD85}" type="slidenum">
              <a:rPr lang="fr-FR" smtClean="0"/>
              <a:t>‹N°›</a:t>
            </a:fld>
            <a:endParaRPr lang="fr-FR"/>
          </a:p>
        </p:txBody>
      </p:sp>
    </p:spTree>
    <p:extLst>
      <p:ext uri="{BB962C8B-B14F-4D97-AF65-F5344CB8AC3E}">
        <p14:creationId xmlns:p14="http://schemas.microsoft.com/office/powerpoint/2010/main" val="1048528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042637C-5B66-4F1A-99C0-D3153722417D}"/>
              </a:ext>
            </a:extLst>
          </p:cNvPr>
          <p:cNvSpPr>
            <a:spLocks noGrp="1"/>
          </p:cNvSpPr>
          <p:nvPr>
            <p:ph type="dt" sz="half" idx="10"/>
          </p:nvPr>
        </p:nvSpPr>
        <p:spPr/>
        <p:txBody>
          <a:bodyPr/>
          <a:lstStyle/>
          <a:p>
            <a:fld id="{54345836-8679-4808-9ADD-F2AE9E3DDF65}" type="datetimeFigureOut">
              <a:rPr lang="fr-FR" smtClean="0"/>
              <a:t>22/12/2022</a:t>
            </a:fld>
            <a:endParaRPr lang="fr-FR"/>
          </a:p>
        </p:txBody>
      </p:sp>
      <p:sp>
        <p:nvSpPr>
          <p:cNvPr id="3" name="Espace réservé du pied de page 2">
            <a:extLst>
              <a:ext uri="{FF2B5EF4-FFF2-40B4-BE49-F238E27FC236}">
                <a16:creationId xmlns:a16="http://schemas.microsoft.com/office/drawing/2014/main" id="{9340EE2F-242B-4923-A707-95E7372C6DE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493A672-19B1-4CBC-9D46-41B28A1B43F5}"/>
              </a:ext>
            </a:extLst>
          </p:cNvPr>
          <p:cNvSpPr>
            <a:spLocks noGrp="1"/>
          </p:cNvSpPr>
          <p:nvPr>
            <p:ph type="sldNum" sz="quarter" idx="12"/>
          </p:nvPr>
        </p:nvSpPr>
        <p:spPr/>
        <p:txBody>
          <a:bodyPr/>
          <a:lstStyle/>
          <a:p>
            <a:fld id="{AFAEA29C-45FD-42E9-8E43-7907137DCD85}" type="slidenum">
              <a:rPr lang="fr-FR" smtClean="0"/>
              <a:t>‹N°›</a:t>
            </a:fld>
            <a:endParaRPr lang="fr-FR"/>
          </a:p>
        </p:txBody>
      </p:sp>
    </p:spTree>
    <p:extLst>
      <p:ext uri="{BB962C8B-B14F-4D97-AF65-F5344CB8AC3E}">
        <p14:creationId xmlns:p14="http://schemas.microsoft.com/office/powerpoint/2010/main" val="258033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C3217-55CE-4F04-862B-6F6C7A19C6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6E4DC18-15A1-4284-82D9-8068F2DDC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2034A60-05AA-4061-A8FD-F4B24AEF3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63B9202-319B-4214-9DAB-8820AE17DA21}"/>
              </a:ext>
            </a:extLst>
          </p:cNvPr>
          <p:cNvSpPr>
            <a:spLocks noGrp="1"/>
          </p:cNvSpPr>
          <p:nvPr>
            <p:ph type="dt" sz="half" idx="10"/>
          </p:nvPr>
        </p:nvSpPr>
        <p:spPr/>
        <p:txBody>
          <a:bodyPr/>
          <a:lstStyle/>
          <a:p>
            <a:fld id="{54345836-8679-4808-9ADD-F2AE9E3DDF65}" type="datetimeFigureOut">
              <a:rPr lang="fr-FR" smtClean="0"/>
              <a:t>22/12/2022</a:t>
            </a:fld>
            <a:endParaRPr lang="fr-FR"/>
          </a:p>
        </p:txBody>
      </p:sp>
      <p:sp>
        <p:nvSpPr>
          <p:cNvPr id="6" name="Espace réservé du pied de page 5">
            <a:extLst>
              <a:ext uri="{FF2B5EF4-FFF2-40B4-BE49-F238E27FC236}">
                <a16:creationId xmlns:a16="http://schemas.microsoft.com/office/drawing/2014/main" id="{187D54E0-4986-49C3-BBC1-88C5E4105BE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2B5C32-EAE5-4584-A6F8-CE48E0AFCB67}"/>
              </a:ext>
            </a:extLst>
          </p:cNvPr>
          <p:cNvSpPr>
            <a:spLocks noGrp="1"/>
          </p:cNvSpPr>
          <p:nvPr>
            <p:ph type="sldNum" sz="quarter" idx="12"/>
          </p:nvPr>
        </p:nvSpPr>
        <p:spPr/>
        <p:txBody>
          <a:bodyPr/>
          <a:lstStyle/>
          <a:p>
            <a:fld id="{AFAEA29C-45FD-42E9-8E43-7907137DCD85}" type="slidenum">
              <a:rPr lang="fr-FR" smtClean="0"/>
              <a:t>‹N°›</a:t>
            </a:fld>
            <a:endParaRPr lang="fr-FR"/>
          </a:p>
        </p:txBody>
      </p:sp>
    </p:spTree>
    <p:extLst>
      <p:ext uri="{BB962C8B-B14F-4D97-AF65-F5344CB8AC3E}">
        <p14:creationId xmlns:p14="http://schemas.microsoft.com/office/powerpoint/2010/main" val="281416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33ADCE-CCF5-455F-A8C6-8C124329A71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7A48D84-A2F2-4B2C-A8ED-3EEE239333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3CD233E-783C-446C-9595-0EFCEE42A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0E84AC-B1BF-4C89-BE66-FB74113D0666}"/>
              </a:ext>
            </a:extLst>
          </p:cNvPr>
          <p:cNvSpPr>
            <a:spLocks noGrp="1"/>
          </p:cNvSpPr>
          <p:nvPr>
            <p:ph type="dt" sz="half" idx="10"/>
          </p:nvPr>
        </p:nvSpPr>
        <p:spPr/>
        <p:txBody>
          <a:bodyPr/>
          <a:lstStyle/>
          <a:p>
            <a:fld id="{54345836-8679-4808-9ADD-F2AE9E3DDF65}" type="datetimeFigureOut">
              <a:rPr lang="fr-FR" smtClean="0"/>
              <a:t>22/12/2022</a:t>
            </a:fld>
            <a:endParaRPr lang="fr-FR"/>
          </a:p>
        </p:txBody>
      </p:sp>
      <p:sp>
        <p:nvSpPr>
          <p:cNvPr id="6" name="Espace réservé du pied de page 5">
            <a:extLst>
              <a:ext uri="{FF2B5EF4-FFF2-40B4-BE49-F238E27FC236}">
                <a16:creationId xmlns:a16="http://schemas.microsoft.com/office/drawing/2014/main" id="{CD2CFEB8-53CD-44BC-9C07-C8BB035C05F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08C33A-AE38-4B83-BD1D-65CA9E4EAC69}"/>
              </a:ext>
            </a:extLst>
          </p:cNvPr>
          <p:cNvSpPr>
            <a:spLocks noGrp="1"/>
          </p:cNvSpPr>
          <p:nvPr>
            <p:ph type="sldNum" sz="quarter" idx="12"/>
          </p:nvPr>
        </p:nvSpPr>
        <p:spPr/>
        <p:txBody>
          <a:bodyPr/>
          <a:lstStyle/>
          <a:p>
            <a:fld id="{AFAEA29C-45FD-42E9-8E43-7907137DCD85}" type="slidenum">
              <a:rPr lang="fr-FR" smtClean="0"/>
              <a:t>‹N°›</a:t>
            </a:fld>
            <a:endParaRPr lang="fr-FR"/>
          </a:p>
        </p:txBody>
      </p:sp>
    </p:spTree>
    <p:extLst>
      <p:ext uri="{BB962C8B-B14F-4D97-AF65-F5344CB8AC3E}">
        <p14:creationId xmlns:p14="http://schemas.microsoft.com/office/powerpoint/2010/main" val="4606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2FF5A28-CB95-4435-96A8-B9A4CE264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B51E048-BE36-47DC-AFF5-4FF34F779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10278F-21FF-4FDC-ABC8-12FE7DE70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45836-8679-4808-9ADD-F2AE9E3DDF65}" type="datetimeFigureOut">
              <a:rPr lang="fr-FR" smtClean="0"/>
              <a:t>22/12/2022</a:t>
            </a:fld>
            <a:endParaRPr lang="fr-FR"/>
          </a:p>
        </p:txBody>
      </p:sp>
      <p:sp>
        <p:nvSpPr>
          <p:cNvPr id="5" name="Espace réservé du pied de page 4">
            <a:extLst>
              <a:ext uri="{FF2B5EF4-FFF2-40B4-BE49-F238E27FC236}">
                <a16:creationId xmlns:a16="http://schemas.microsoft.com/office/drawing/2014/main" id="{21563ECE-A3EB-4DEA-BF19-26C157694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A9C714E-9BB0-4185-BD06-193AFEF29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EA29C-45FD-42E9-8E43-7907137DCD85}" type="slidenum">
              <a:rPr lang="fr-FR" smtClean="0"/>
              <a:t>‹N°›</a:t>
            </a:fld>
            <a:endParaRPr lang="fr-FR"/>
          </a:p>
        </p:txBody>
      </p:sp>
    </p:spTree>
    <p:extLst>
      <p:ext uri="{BB962C8B-B14F-4D97-AF65-F5344CB8AC3E}">
        <p14:creationId xmlns:p14="http://schemas.microsoft.com/office/powerpoint/2010/main" val="2728421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slide" Target="slide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slide" Target="slide7.xml"/><Relationship Id="rId5" Type="http://schemas.openxmlformats.org/officeDocument/2006/relationships/image" Target="../media/image5.png"/><Relationship Id="rId15" Type="http://schemas.openxmlformats.org/officeDocument/2006/relationships/slide" Target="slide19.xml"/><Relationship Id="rId10" Type="http://schemas.openxmlformats.org/officeDocument/2006/relationships/slide" Target="slide5.xml"/><Relationship Id="rId4" Type="http://schemas.openxmlformats.org/officeDocument/2006/relationships/image" Target="../media/image4.png"/><Relationship Id="rId9" Type="http://schemas.openxmlformats.org/officeDocument/2006/relationships/slide" Target="slide3.xml"/><Relationship Id="rId14" Type="http://schemas.openxmlformats.org/officeDocument/2006/relationships/slide" Target="slide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1D3DCC-D8E3-4A84-923E-AB8203F490E8}"/>
              </a:ext>
            </a:extLst>
          </p:cNvPr>
          <p:cNvSpPr>
            <a:spLocks noGrp="1"/>
          </p:cNvSpPr>
          <p:nvPr>
            <p:ph type="ctrTitle"/>
          </p:nvPr>
        </p:nvSpPr>
        <p:spPr/>
        <p:txBody>
          <a:bodyPr/>
          <a:lstStyle/>
          <a:p>
            <a:r>
              <a:rPr lang="fr-FR" b="1" dirty="0">
                <a:solidFill>
                  <a:srgbClr val="7030A0"/>
                </a:solidFill>
              </a:rPr>
              <a:t>TOURNOI DE JUDO POUR LES PRE-POUSSINS / POUSSINS</a:t>
            </a:r>
          </a:p>
        </p:txBody>
      </p:sp>
      <p:sp>
        <p:nvSpPr>
          <p:cNvPr id="3" name="Sous-titre 2">
            <a:extLst>
              <a:ext uri="{FF2B5EF4-FFF2-40B4-BE49-F238E27FC236}">
                <a16:creationId xmlns:a16="http://schemas.microsoft.com/office/drawing/2014/main" id="{8247D691-CFE0-40B5-9E73-276D90204243}"/>
              </a:ext>
            </a:extLst>
          </p:cNvPr>
          <p:cNvSpPr>
            <a:spLocks noGrp="1"/>
          </p:cNvSpPr>
          <p:nvPr>
            <p:ph type="subTitle" idx="1"/>
          </p:nvPr>
        </p:nvSpPr>
        <p:spPr/>
        <p:txBody>
          <a:bodyPr/>
          <a:lstStyle/>
          <a:p>
            <a:r>
              <a:rPr lang="fr-FR" b="1" dirty="0">
                <a:solidFill>
                  <a:schemeClr val="accent2"/>
                </a:solidFill>
              </a:rPr>
              <a:t>Ce document à pour objectif de vous donner les grandes lignes de l’organisation d’une compétition, afin que vous puissiez accompagner au mieux vos enfants lors de ces événements.</a:t>
            </a:r>
          </a:p>
        </p:txBody>
      </p:sp>
      <p:pic>
        <p:nvPicPr>
          <p:cNvPr id="5" name="Image 4" descr="Une image contenant texte, clipart&#10;&#10;Description générée automatiquement">
            <a:extLst>
              <a:ext uri="{FF2B5EF4-FFF2-40B4-BE49-F238E27FC236}">
                <a16:creationId xmlns:a16="http://schemas.microsoft.com/office/drawing/2014/main" id="{14B863A1-8AF5-4C22-8F7C-C261E1E79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649288"/>
            <a:ext cx="1143000" cy="762000"/>
          </a:xfrm>
          <a:prstGeom prst="rect">
            <a:avLst/>
          </a:prstGeom>
        </p:spPr>
      </p:pic>
      <p:sp>
        <p:nvSpPr>
          <p:cNvPr id="6" name="ZoneTexte 5">
            <a:extLst>
              <a:ext uri="{FF2B5EF4-FFF2-40B4-BE49-F238E27FC236}">
                <a16:creationId xmlns:a16="http://schemas.microsoft.com/office/drawing/2014/main" id="{736B3512-88A9-43DC-8C10-3D7BB86363EE}"/>
              </a:ext>
            </a:extLst>
          </p:cNvPr>
          <p:cNvSpPr txBox="1"/>
          <p:nvPr/>
        </p:nvSpPr>
        <p:spPr>
          <a:xfrm flipH="1">
            <a:off x="9281996" y="5985164"/>
            <a:ext cx="2244899" cy="369332"/>
          </a:xfrm>
          <a:prstGeom prst="rect">
            <a:avLst/>
          </a:prstGeom>
          <a:noFill/>
        </p:spPr>
        <p:txBody>
          <a:bodyPr wrap="square" rtlCol="0">
            <a:spAutoFit/>
          </a:bodyPr>
          <a:lstStyle/>
          <a:p>
            <a:r>
              <a:rPr lang="fr-FR" dirty="0"/>
              <a:t>CM 2021-2022</a:t>
            </a:r>
          </a:p>
        </p:txBody>
      </p:sp>
    </p:spTree>
    <p:extLst>
      <p:ext uri="{BB962C8B-B14F-4D97-AF65-F5344CB8AC3E}">
        <p14:creationId xmlns:p14="http://schemas.microsoft.com/office/powerpoint/2010/main" val="1915360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D6A773C-C924-4480-9127-2EEBD9A7A1DC}"/>
              </a:ext>
            </a:extLst>
          </p:cNvPr>
          <p:cNvSpPr txBox="1"/>
          <p:nvPr/>
        </p:nvSpPr>
        <p:spPr>
          <a:xfrm>
            <a:off x="434109" y="350982"/>
            <a:ext cx="11342255" cy="6463308"/>
          </a:xfrm>
          <a:prstGeom prst="rect">
            <a:avLst/>
          </a:prstGeom>
          <a:noFill/>
        </p:spPr>
        <p:txBody>
          <a:bodyPr wrap="square" rtlCol="0">
            <a:spAutoFit/>
          </a:bodyPr>
          <a:lstStyle/>
          <a:p>
            <a:r>
              <a:rPr lang="fr-FR" dirty="0"/>
              <a:t>Les enfants ont été répartis par groupe de 3, 4, ou 5. Votre enfant fera un combat contre tous les enfants qui sont dans le même groupe que lui, donc il fera 2, 3 ou 4 combats.</a:t>
            </a:r>
          </a:p>
          <a:p>
            <a:endParaRPr lang="fr-FR" dirty="0"/>
          </a:p>
          <a:p>
            <a:r>
              <a:rPr lang="fr-FR" dirty="0"/>
              <a:t>La personne à la table appelle deux combattants, vous verrez que l’un d’entre eux mettra une ceinture rouge en plus de sa ceinture ! C’est celui qui a été appelé en premier. Pourquoi ? Tout simplement pour que l’arbitre, les teneurs de table, les spectateurs repèrent mieux qui a fait les actions.</a:t>
            </a:r>
          </a:p>
          <a:p>
            <a:r>
              <a:rPr lang="fr-FR" dirty="0"/>
              <a:t>L’arbitre pendant le combat fera différents gestes (ils vous seront expliqués dans </a:t>
            </a:r>
            <a:r>
              <a:rPr lang="fr-FR" dirty="0">
                <a:hlinkClick r:id="rId2" action="ppaction://hlinksldjump"/>
              </a:rPr>
              <a:t>la partie arbitrage</a:t>
            </a:r>
            <a:r>
              <a:rPr lang="fr-FR" dirty="0"/>
              <a:t>).</a:t>
            </a:r>
          </a:p>
          <a:p>
            <a:r>
              <a:rPr lang="fr-FR" b="1" dirty="0"/>
              <a:t>Pour votre enfant, l’objectif sera de faire tomber son adversaire et d’essayer de l’immobiliser, le bloquer sur le dos, pour marquer Ippon ! Et ainsi gagner le combat.</a:t>
            </a:r>
          </a:p>
          <a:p>
            <a:r>
              <a:rPr lang="fr-FR" dirty="0"/>
              <a:t>Les professeurs du club seront présents autour du tapis pour encourager, conseiller, rassurer les enfants… leur donner des conseils avant ou après les combats, mais parfois il est difficile de voir tous les combats de tous nos élèves !</a:t>
            </a:r>
          </a:p>
          <a:p>
            <a:endParaRPr lang="fr-FR" dirty="0"/>
          </a:p>
          <a:p>
            <a:r>
              <a:rPr lang="fr-FR" dirty="0"/>
              <a:t>Participer à un tournoi c’est différent que de faire des combats pendant les cours. En tournoi ils ne connaissent pas leurs adversaires. Certains enfants peuvent faire de bons combats pendant les cours, montrer de belles choses, et se retrouver un peu paralyser en tournoi… et d’un tournoi à l’autre montrer des visages différents ! L’essentiel pour les enfants c’est d’essayer de se donner à fond, de tout faire pour essayer de gagner… et s’ils perdent cela voudra dire que l’autre était plus fort, tout simplement. Quand on perd l’essentiel est de comprendre pourquoi on a perdu, et avoir pour objectif </a:t>
            </a:r>
            <a:r>
              <a:rPr lang="fr-FR"/>
              <a:t>de ne </a:t>
            </a:r>
            <a:r>
              <a:rPr lang="fr-FR" dirty="0"/>
              <a:t>plus faire les mêmes erreurs  au prochain combat ou au prochain tournoi.</a:t>
            </a:r>
          </a:p>
          <a:p>
            <a:endParaRPr lang="fr-FR" dirty="0"/>
          </a:p>
          <a:p>
            <a:r>
              <a:rPr lang="fr-FR" b="1" dirty="0"/>
              <a:t>Participer à un tournoi doit être un PLAISIR</a:t>
            </a:r>
            <a:r>
              <a:rPr lang="fr-FR" dirty="0"/>
              <a:t>. Que votre enfant accepte de faire un tournoi c’est déjà une victoire en soi ! Il faut en avoir du courage pour se dire qu’on va affronter des enfants qu’on ne connaît pas, qui auront très envie d’obtenir la médaille d’or. Votre rôle en tant que parents est d’être positif autour de tout ça même en cas de défaite.</a:t>
            </a:r>
          </a:p>
          <a:p>
            <a:endParaRPr lang="fr-FR" dirty="0"/>
          </a:p>
        </p:txBody>
      </p:sp>
    </p:spTree>
    <p:extLst>
      <p:ext uri="{BB962C8B-B14F-4D97-AF65-F5344CB8AC3E}">
        <p14:creationId xmlns:p14="http://schemas.microsoft.com/office/powerpoint/2010/main" val="83465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F616CE-DFA4-4441-961B-9B65AC7DB8A1}"/>
              </a:ext>
            </a:extLst>
          </p:cNvPr>
          <p:cNvSpPr>
            <a:spLocks noGrp="1"/>
          </p:cNvSpPr>
          <p:nvPr>
            <p:ph type="title"/>
          </p:nvPr>
        </p:nvSpPr>
        <p:spPr/>
        <p:txBody>
          <a:bodyPr>
            <a:normAutofit/>
          </a:bodyPr>
          <a:lstStyle/>
          <a:p>
            <a:pPr algn="ctr"/>
            <a:r>
              <a:rPr lang="fr-FR" b="1" dirty="0">
                <a:solidFill>
                  <a:srgbClr val="7030A0"/>
                </a:solidFill>
              </a:rPr>
              <a:t>4. LE PODIUM</a:t>
            </a:r>
          </a:p>
        </p:txBody>
      </p:sp>
      <p:sp>
        <p:nvSpPr>
          <p:cNvPr id="3" name="Espace réservé du texte 2">
            <a:extLst>
              <a:ext uri="{FF2B5EF4-FFF2-40B4-BE49-F238E27FC236}">
                <a16:creationId xmlns:a16="http://schemas.microsoft.com/office/drawing/2014/main" id="{899ED67A-7852-4B3B-862B-8FC1262E103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697072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BDF80EC-68D2-4E2E-9AF2-7B2442205746}"/>
              </a:ext>
            </a:extLst>
          </p:cNvPr>
          <p:cNvSpPr txBox="1"/>
          <p:nvPr/>
        </p:nvSpPr>
        <p:spPr>
          <a:xfrm>
            <a:off x="629728" y="379562"/>
            <a:ext cx="10714008" cy="2308324"/>
          </a:xfrm>
          <a:prstGeom prst="rect">
            <a:avLst/>
          </a:prstGeom>
          <a:noFill/>
        </p:spPr>
        <p:txBody>
          <a:bodyPr wrap="square" rtlCol="0">
            <a:spAutoFit/>
          </a:bodyPr>
          <a:lstStyle/>
          <a:p>
            <a:r>
              <a:rPr lang="fr-FR" dirty="0"/>
              <a:t>Une fois que votre enfant aura fait tous ses combats, il montera sur le podium ! Un moment de fierté pour tous !</a:t>
            </a:r>
          </a:p>
          <a:p>
            <a:r>
              <a:rPr lang="fr-FR" dirty="0"/>
              <a:t>Tous les enfants reçoivent une médaille.</a:t>
            </a:r>
          </a:p>
          <a:p>
            <a:endParaRPr lang="fr-FR" dirty="0"/>
          </a:p>
          <a:p>
            <a:r>
              <a:rPr lang="fr-FR" dirty="0"/>
              <a:t>Les professeurs du club essaient de prendre tous les podiums en photo pour illustrer notre site internet. Mais vous pouvez aussi prendre des photos, y compris de l’échauffement et des combats et nous les envoyer ensuite.</a:t>
            </a:r>
          </a:p>
          <a:p>
            <a:endParaRPr lang="fr-FR" dirty="0"/>
          </a:p>
          <a:p>
            <a:r>
              <a:rPr lang="fr-FR" dirty="0"/>
              <a:t>Une fois qu’il aura reçu sa médaille, vous pourrez rentrer à la maison ! N’oubliez pas de récupérer toutes les affaires. On n’oublie pas bien sûr de jeter tous ses déchets afin de laisser les tribunes propres !</a:t>
            </a:r>
          </a:p>
        </p:txBody>
      </p:sp>
    </p:spTree>
    <p:extLst>
      <p:ext uri="{BB962C8B-B14F-4D97-AF65-F5344CB8AC3E}">
        <p14:creationId xmlns:p14="http://schemas.microsoft.com/office/powerpoint/2010/main" val="248667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7F18C1-7DE3-480B-AFFA-9C7033D0221E}"/>
              </a:ext>
            </a:extLst>
          </p:cNvPr>
          <p:cNvSpPr>
            <a:spLocks noGrp="1"/>
          </p:cNvSpPr>
          <p:nvPr>
            <p:ph type="title"/>
          </p:nvPr>
        </p:nvSpPr>
        <p:spPr/>
        <p:txBody>
          <a:bodyPr/>
          <a:lstStyle/>
          <a:p>
            <a:pPr algn="ctr"/>
            <a:r>
              <a:rPr lang="fr-FR" b="1" dirty="0">
                <a:solidFill>
                  <a:srgbClr val="7030A0"/>
                </a:solidFill>
              </a:rPr>
              <a:t>5. L’ARBITRAGE</a:t>
            </a:r>
          </a:p>
        </p:txBody>
      </p:sp>
      <p:sp>
        <p:nvSpPr>
          <p:cNvPr id="3" name="Espace réservé du texte 2">
            <a:extLst>
              <a:ext uri="{FF2B5EF4-FFF2-40B4-BE49-F238E27FC236}">
                <a16:creationId xmlns:a16="http://schemas.microsoft.com/office/drawing/2014/main" id="{50900D7B-CDE5-4D66-A862-58DAA1F047B4}"/>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90973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3E5FE8-9D22-4ACB-989F-6E401E95486F}"/>
              </a:ext>
            </a:extLst>
          </p:cNvPr>
          <p:cNvSpPr txBox="1"/>
          <p:nvPr/>
        </p:nvSpPr>
        <p:spPr>
          <a:xfrm>
            <a:off x="638355" y="431321"/>
            <a:ext cx="10972800" cy="5078313"/>
          </a:xfrm>
          <a:prstGeom prst="rect">
            <a:avLst/>
          </a:prstGeom>
          <a:noFill/>
        </p:spPr>
        <p:txBody>
          <a:bodyPr wrap="square" rtlCol="0">
            <a:spAutoFit/>
          </a:bodyPr>
          <a:lstStyle/>
          <a:p>
            <a:r>
              <a:rPr lang="fr-FR" dirty="0"/>
              <a:t>Lors des tournois amicaux, ce sont les ados et adultes du club organisateur qui arbitrent. Nous essayons également de faire venir un de nos jeunes pour donner un coup de main.</a:t>
            </a:r>
          </a:p>
          <a:p>
            <a:r>
              <a:rPr lang="fr-FR" b="1" dirty="0"/>
              <a:t>Ces jeunes ne sont pas infaillibles, les erreurs sont possibles. Mais il ne faut pas oublier que sans ces jeunes bénévoles, aucun tournoi ne pourrait être organisé !</a:t>
            </a:r>
          </a:p>
          <a:p>
            <a:endParaRPr lang="fr-FR" dirty="0"/>
          </a:p>
          <a:p>
            <a:r>
              <a:rPr lang="fr-FR" dirty="0"/>
              <a:t>Lorsque deux enfants sont appelés pour combattre, ils se mettent face à face, l’arbitre leur demande de se saluer, puis annonce « Hajime » : le combat commence.</a:t>
            </a:r>
          </a:p>
          <a:p>
            <a:endParaRPr lang="fr-FR" dirty="0"/>
          </a:p>
          <a:p>
            <a:r>
              <a:rPr lang="fr-FR" dirty="0"/>
              <a:t>Comment gagne-t-on un combat en judo ?</a:t>
            </a:r>
          </a:p>
          <a:p>
            <a:pPr marL="285750" indent="-285750">
              <a:buFont typeface="Arial" panose="020B0604020202020204" pitchFamily="34" charset="0"/>
              <a:buChar char="•"/>
            </a:pPr>
            <a:r>
              <a:rPr lang="fr-FR" dirty="0"/>
              <a:t>En marquant un « Ippon », debout ou au sol. Debout : en faisant tomber fort mon adversaire sur le dos, avec contrôle. Au sol : en immobilisant mon adversaire 20 secondes. Marquer deux « waza-ari » donnent également un Ippon</a:t>
            </a:r>
          </a:p>
          <a:p>
            <a:pPr marL="285750" indent="-285750">
              <a:buFont typeface="Arial" panose="020B0604020202020204" pitchFamily="34" charset="0"/>
              <a:buChar char="•"/>
            </a:pPr>
            <a:r>
              <a:rPr lang="fr-FR" dirty="0"/>
              <a:t>Si à la fin du temps de combats (1 minutes à 2 minutes selon l’âge) il n’y a pas eu de Ippon, on va regarder les autres points qui ont marqués. Si un combattant a marqué un waza-ari et pas l’autre, il aura gagné. Si aucun n’a de waza-ari, ou s’ils ont un waza-ari chacun, on va regarder le nombre de « </a:t>
            </a:r>
            <a:r>
              <a:rPr lang="fr-FR" dirty="0" err="1"/>
              <a:t>kinza</a:t>
            </a:r>
            <a:r>
              <a:rPr lang="fr-FR" dirty="0"/>
              <a:t> » : celui qui aura marqué le plus de </a:t>
            </a:r>
            <a:r>
              <a:rPr lang="fr-FR" dirty="0" err="1"/>
              <a:t>kinza</a:t>
            </a:r>
            <a:r>
              <a:rPr lang="fr-FR" dirty="0"/>
              <a:t> aura gagné. S’il y a encore égalité, on désignera vainqueur celui qui aura le plus attaqué.</a:t>
            </a:r>
          </a:p>
          <a:p>
            <a:pPr marL="285750" indent="-285750">
              <a:buFont typeface="Arial" panose="020B0604020202020204" pitchFamily="34" charset="0"/>
              <a:buChar char="•"/>
            </a:pPr>
            <a:r>
              <a:rPr lang="fr-FR" dirty="0"/>
              <a:t>Une fois le combat terminé, les combattants se mettent face à face, l’arbitre désigne le vainqueur et ils se saluent. Ils retournent s’asseoir et attendent leur prochain combat.</a:t>
            </a:r>
          </a:p>
        </p:txBody>
      </p:sp>
    </p:spTree>
    <p:extLst>
      <p:ext uri="{BB962C8B-B14F-4D97-AF65-F5344CB8AC3E}">
        <p14:creationId xmlns:p14="http://schemas.microsoft.com/office/powerpoint/2010/main" val="1001270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B30B25-DEF5-46F6-982C-E2658BDD7074}"/>
              </a:ext>
            </a:extLst>
          </p:cNvPr>
          <p:cNvSpPr>
            <a:spLocks noGrp="1"/>
          </p:cNvSpPr>
          <p:nvPr>
            <p:ph type="title"/>
          </p:nvPr>
        </p:nvSpPr>
        <p:spPr/>
        <p:txBody>
          <a:bodyPr/>
          <a:lstStyle/>
          <a:p>
            <a:pPr algn="ctr"/>
            <a:r>
              <a:rPr lang="fr-FR" b="1" dirty="0">
                <a:solidFill>
                  <a:schemeClr val="accent2"/>
                </a:solidFill>
              </a:rPr>
              <a:t>Les points marqués</a:t>
            </a:r>
          </a:p>
        </p:txBody>
      </p:sp>
      <p:sp>
        <p:nvSpPr>
          <p:cNvPr id="5" name="ZoneTexte 4">
            <a:extLst>
              <a:ext uri="{FF2B5EF4-FFF2-40B4-BE49-F238E27FC236}">
                <a16:creationId xmlns:a16="http://schemas.microsoft.com/office/drawing/2014/main" id="{054C228C-AB6D-4822-BE76-E57BC7D96296}"/>
              </a:ext>
            </a:extLst>
          </p:cNvPr>
          <p:cNvSpPr txBox="1"/>
          <p:nvPr/>
        </p:nvSpPr>
        <p:spPr>
          <a:xfrm>
            <a:off x="2790818" y="2291452"/>
            <a:ext cx="8865220" cy="646331"/>
          </a:xfrm>
          <a:prstGeom prst="rect">
            <a:avLst/>
          </a:prstGeom>
          <a:noFill/>
        </p:spPr>
        <p:txBody>
          <a:bodyPr wrap="square" rtlCol="0">
            <a:spAutoFit/>
          </a:bodyPr>
          <a:lstStyle/>
          <a:p>
            <a:r>
              <a:rPr lang="fr-FR" dirty="0"/>
              <a:t>« Ippon » : J’ai fait tomber mon adversaire fort sur le dos, ou alors je l’ai immobilisé pendant 20 secondes. Le combat est terminé.</a:t>
            </a:r>
          </a:p>
        </p:txBody>
      </p:sp>
      <p:sp>
        <p:nvSpPr>
          <p:cNvPr id="8" name="ZoneTexte 7">
            <a:extLst>
              <a:ext uri="{FF2B5EF4-FFF2-40B4-BE49-F238E27FC236}">
                <a16:creationId xmlns:a16="http://schemas.microsoft.com/office/drawing/2014/main" id="{8D525153-678E-4383-AD1F-FE4F614BCE5F}"/>
              </a:ext>
            </a:extLst>
          </p:cNvPr>
          <p:cNvSpPr txBox="1"/>
          <p:nvPr/>
        </p:nvSpPr>
        <p:spPr>
          <a:xfrm>
            <a:off x="2790818" y="4831210"/>
            <a:ext cx="8976732" cy="923330"/>
          </a:xfrm>
          <a:prstGeom prst="rect">
            <a:avLst/>
          </a:prstGeom>
          <a:noFill/>
        </p:spPr>
        <p:txBody>
          <a:bodyPr wrap="square" rtlCol="0">
            <a:spAutoFit/>
          </a:bodyPr>
          <a:lstStyle/>
          <a:p>
            <a:r>
              <a:rPr lang="fr-FR" dirty="0"/>
              <a:t>« Waza-Ari » : J’ai fait tomber mon adversaire doucement sur le dos, ou sur le côté, ou alors je l’ai immobilisé entre 10 et 19 secondes. </a:t>
            </a:r>
          </a:p>
          <a:p>
            <a:r>
              <a:rPr lang="fr-FR" dirty="0"/>
              <a:t>Si je marque deux waza-ari cela équivaut à un Ippon</a:t>
            </a:r>
          </a:p>
        </p:txBody>
      </p:sp>
      <p:pic>
        <p:nvPicPr>
          <p:cNvPr id="6" name="Image 5" descr="Une image contenant mur, jaune, salle de bain&#10;&#10;Description générée automatiquement">
            <a:extLst>
              <a:ext uri="{FF2B5EF4-FFF2-40B4-BE49-F238E27FC236}">
                <a16:creationId xmlns:a16="http://schemas.microsoft.com/office/drawing/2014/main" id="{CEBF1AF3-5CA0-4747-99AC-85A018A6F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5962" y="1714586"/>
            <a:ext cx="2400000" cy="1800000"/>
          </a:xfrm>
          <a:prstGeom prst="rect">
            <a:avLst/>
          </a:prstGeom>
        </p:spPr>
      </p:pic>
      <p:pic>
        <p:nvPicPr>
          <p:cNvPr id="12" name="Image 11">
            <a:extLst>
              <a:ext uri="{FF2B5EF4-FFF2-40B4-BE49-F238E27FC236}">
                <a16:creationId xmlns:a16="http://schemas.microsoft.com/office/drawing/2014/main" id="{8A7443CE-1B55-4BE1-A95C-92863DD25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5962" y="4392875"/>
            <a:ext cx="2400000" cy="1800000"/>
          </a:xfrm>
          <a:prstGeom prst="rect">
            <a:avLst/>
          </a:prstGeom>
        </p:spPr>
      </p:pic>
    </p:spTree>
    <p:extLst>
      <p:ext uri="{BB962C8B-B14F-4D97-AF65-F5344CB8AC3E}">
        <p14:creationId xmlns:p14="http://schemas.microsoft.com/office/powerpoint/2010/main" val="901732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D6185C2-49A8-4CF3-B2BC-F3F488B04322}"/>
              </a:ext>
            </a:extLst>
          </p:cNvPr>
          <p:cNvSpPr txBox="1"/>
          <p:nvPr/>
        </p:nvSpPr>
        <p:spPr>
          <a:xfrm>
            <a:off x="2954879" y="1628834"/>
            <a:ext cx="8765900" cy="1200329"/>
          </a:xfrm>
          <a:prstGeom prst="rect">
            <a:avLst/>
          </a:prstGeom>
          <a:noFill/>
        </p:spPr>
        <p:txBody>
          <a:bodyPr wrap="square">
            <a:spAutoFit/>
          </a:bodyPr>
          <a:lstStyle/>
          <a:p>
            <a:r>
              <a:rPr lang="fr-FR" dirty="0"/>
              <a:t>« </a:t>
            </a:r>
            <a:r>
              <a:rPr lang="fr-FR" dirty="0" err="1"/>
              <a:t>Kinza</a:t>
            </a:r>
            <a:r>
              <a:rPr lang="fr-FR" dirty="0"/>
              <a:t> » : J’ai fait tomber mon adversaire sur les fesses ou je l’ai immobilisé moins de 10 secondes.</a:t>
            </a:r>
          </a:p>
          <a:p>
            <a:r>
              <a:rPr lang="fr-FR" dirty="0"/>
              <a:t>Si je marque plusieurs </a:t>
            </a:r>
            <a:r>
              <a:rPr lang="fr-FR" dirty="0" err="1"/>
              <a:t>Kinza</a:t>
            </a:r>
            <a:r>
              <a:rPr lang="fr-FR" dirty="0"/>
              <a:t>, cela ne me donne pas de Waza-Ari ! Si j’ai 10 </a:t>
            </a:r>
            <a:r>
              <a:rPr lang="fr-FR" dirty="0" err="1"/>
              <a:t>Kinza</a:t>
            </a:r>
            <a:r>
              <a:rPr lang="fr-FR" dirty="0"/>
              <a:t> et mon adversaire 1 Waza-Ari, c’est lui qui gagne !</a:t>
            </a:r>
          </a:p>
        </p:txBody>
      </p:sp>
      <p:pic>
        <p:nvPicPr>
          <p:cNvPr id="4" name="Image 3" descr="Une image contenant mur&#10;&#10;Description générée automatiquement">
            <a:extLst>
              <a:ext uri="{FF2B5EF4-FFF2-40B4-BE49-F238E27FC236}">
                <a16:creationId xmlns:a16="http://schemas.microsoft.com/office/drawing/2014/main" id="{BF3BF008-0B53-416C-AD02-76CF1CF44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51677" y="1329000"/>
            <a:ext cx="2400000" cy="1800000"/>
          </a:xfrm>
          <a:prstGeom prst="rect">
            <a:avLst/>
          </a:prstGeom>
        </p:spPr>
      </p:pic>
    </p:spTree>
    <p:extLst>
      <p:ext uri="{BB962C8B-B14F-4D97-AF65-F5344CB8AC3E}">
        <p14:creationId xmlns:p14="http://schemas.microsoft.com/office/powerpoint/2010/main" val="2500102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1A2FDF-ADCF-41B9-955F-9545772A08CD}"/>
              </a:ext>
            </a:extLst>
          </p:cNvPr>
          <p:cNvSpPr>
            <a:spLocks noGrp="1"/>
          </p:cNvSpPr>
          <p:nvPr>
            <p:ph type="title"/>
          </p:nvPr>
        </p:nvSpPr>
        <p:spPr/>
        <p:txBody>
          <a:bodyPr/>
          <a:lstStyle/>
          <a:p>
            <a:pPr algn="ctr"/>
            <a:r>
              <a:rPr lang="fr-FR" b="1" dirty="0">
                <a:solidFill>
                  <a:schemeClr val="accent2"/>
                </a:solidFill>
              </a:rPr>
              <a:t>Les autres gestes</a:t>
            </a:r>
          </a:p>
        </p:txBody>
      </p:sp>
      <p:sp>
        <p:nvSpPr>
          <p:cNvPr id="6" name="ZoneTexte 5">
            <a:extLst>
              <a:ext uri="{FF2B5EF4-FFF2-40B4-BE49-F238E27FC236}">
                <a16:creationId xmlns:a16="http://schemas.microsoft.com/office/drawing/2014/main" id="{74934E41-7D00-43FD-9681-10F4ED6929CA}"/>
              </a:ext>
            </a:extLst>
          </p:cNvPr>
          <p:cNvSpPr txBox="1"/>
          <p:nvPr/>
        </p:nvSpPr>
        <p:spPr>
          <a:xfrm>
            <a:off x="2638200" y="1900838"/>
            <a:ext cx="8715600" cy="1477328"/>
          </a:xfrm>
          <a:prstGeom prst="rect">
            <a:avLst/>
          </a:prstGeom>
          <a:noFill/>
        </p:spPr>
        <p:txBody>
          <a:bodyPr wrap="square" rtlCol="0">
            <a:spAutoFit/>
          </a:bodyPr>
          <a:lstStyle/>
          <a:p>
            <a:r>
              <a:rPr lang="fr-FR" dirty="0"/>
              <a:t>« Matte » : arrêt temporaire du combat : les enfants sont au sol et ils ne se passent rien, les enfants sont sortis de la surface de combat, un des enfants n’attaque pas ou défend avec les bras tendus et dans ce cas-là l’arbitre lui explique qu’il n’a pas la bonne attitude.</a:t>
            </a:r>
          </a:p>
          <a:p>
            <a:r>
              <a:rPr lang="fr-FR" dirty="0"/>
              <a:t>Après un Ippon, ou à la fin du temps, l’arbitre annonce « Soremade », fin définitive ; il n’y a pas de geste.</a:t>
            </a:r>
          </a:p>
        </p:txBody>
      </p:sp>
      <p:sp>
        <p:nvSpPr>
          <p:cNvPr id="9" name="ZoneTexte 8">
            <a:extLst>
              <a:ext uri="{FF2B5EF4-FFF2-40B4-BE49-F238E27FC236}">
                <a16:creationId xmlns:a16="http://schemas.microsoft.com/office/drawing/2014/main" id="{4CE1A55D-3599-4FF8-AC54-3C3CECECB541}"/>
              </a:ext>
            </a:extLst>
          </p:cNvPr>
          <p:cNvSpPr txBox="1"/>
          <p:nvPr/>
        </p:nvSpPr>
        <p:spPr>
          <a:xfrm>
            <a:off x="2633546" y="4831210"/>
            <a:ext cx="8715600" cy="1200329"/>
          </a:xfrm>
          <a:prstGeom prst="rect">
            <a:avLst/>
          </a:prstGeom>
          <a:noFill/>
        </p:spPr>
        <p:txBody>
          <a:bodyPr wrap="square" rtlCol="0">
            <a:spAutoFit/>
          </a:bodyPr>
          <a:lstStyle/>
          <a:p>
            <a:r>
              <a:rPr lang="fr-FR" dirty="0"/>
              <a:t>« Osaekomi » : au sol, j’ai réussi à mettre mon adversaire sur le dos et à le bloquer. Je dois essayer de le garder jusqu’à ce que l’arbitre annonce Ippon. Si c’est moi qui suis immobilisé, je dois essayer de m’échapper (en me remettant sur le ventre, en attrapant une jambe de mon adversaire entre mes jambes).</a:t>
            </a:r>
          </a:p>
        </p:txBody>
      </p:sp>
      <p:pic>
        <p:nvPicPr>
          <p:cNvPr id="10" name="Image 9" descr="Une image contenant mur, intérieur, sale, salle de bain&#10;&#10;Description générée automatiquement">
            <a:extLst>
              <a:ext uri="{FF2B5EF4-FFF2-40B4-BE49-F238E27FC236}">
                <a16:creationId xmlns:a16="http://schemas.microsoft.com/office/drawing/2014/main" id="{8EB63D33-6D0B-4247-BF32-21E717F1E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5495" y="1739502"/>
            <a:ext cx="2400000" cy="1800000"/>
          </a:xfrm>
          <a:prstGeom prst="rect">
            <a:avLst/>
          </a:prstGeom>
        </p:spPr>
      </p:pic>
      <p:pic>
        <p:nvPicPr>
          <p:cNvPr id="16" name="Image 15" descr="Une image contenant mur, jaune&#10;&#10;Description générée automatiquement">
            <a:extLst>
              <a:ext uri="{FF2B5EF4-FFF2-40B4-BE49-F238E27FC236}">
                <a16:creationId xmlns:a16="http://schemas.microsoft.com/office/drawing/2014/main" id="{43968463-673D-4D65-BA7B-1F43155FC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05495" y="4392875"/>
            <a:ext cx="2400000" cy="1800000"/>
          </a:xfrm>
          <a:prstGeom prst="rect">
            <a:avLst/>
          </a:prstGeom>
        </p:spPr>
      </p:pic>
    </p:spTree>
    <p:extLst>
      <p:ext uri="{BB962C8B-B14F-4D97-AF65-F5344CB8AC3E}">
        <p14:creationId xmlns:p14="http://schemas.microsoft.com/office/powerpoint/2010/main" val="317251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4A4A723-57AD-4515-A2AC-6A48E30DB554}"/>
              </a:ext>
            </a:extLst>
          </p:cNvPr>
          <p:cNvSpPr txBox="1"/>
          <p:nvPr/>
        </p:nvSpPr>
        <p:spPr>
          <a:xfrm>
            <a:off x="2925406" y="4485588"/>
            <a:ext cx="8056020" cy="369332"/>
          </a:xfrm>
          <a:prstGeom prst="rect">
            <a:avLst/>
          </a:prstGeom>
          <a:noFill/>
        </p:spPr>
        <p:txBody>
          <a:bodyPr wrap="square" rtlCol="0">
            <a:spAutoFit/>
          </a:bodyPr>
          <a:lstStyle/>
          <a:p>
            <a:r>
              <a:rPr lang="fr-FR" dirty="0"/>
              <a:t>Geste pour annoncer le combattant qui a gagné.</a:t>
            </a:r>
          </a:p>
        </p:txBody>
      </p:sp>
      <p:sp>
        <p:nvSpPr>
          <p:cNvPr id="5" name="ZoneTexte 4">
            <a:extLst>
              <a:ext uri="{FF2B5EF4-FFF2-40B4-BE49-F238E27FC236}">
                <a16:creationId xmlns:a16="http://schemas.microsoft.com/office/drawing/2014/main" id="{F7A6B40F-2D31-44D8-A9FD-05C4BA3C088F}"/>
              </a:ext>
            </a:extLst>
          </p:cNvPr>
          <p:cNvSpPr txBox="1"/>
          <p:nvPr/>
        </p:nvSpPr>
        <p:spPr>
          <a:xfrm>
            <a:off x="2925406" y="1400041"/>
            <a:ext cx="8506346" cy="1200329"/>
          </a:xfrm>
          <a:prstGeom prst="rect">
            <a:avLst/>
          </a:prstGeom>
          <a:noFill/>
        </p:spPr>
        <p:txBody>
          <a:bodyPr wrap="square" rtlCol="0">
            <a:spAutoFit/>
          </a:bodyPr>
          <a:lstStyle/>
          <a:p>
            <a:r>
              <a:rPr lang="fr-FR" dirty="0"/>
              <a:t>« </a:t>
            </a:r>
            <a:r>
              <a:rPr lang="fr-FR" dirty="0" err="1"/>
              <a:t>Toketa</a:t>
            </a:r>
            <a:r>
              <a:rPr lang="fr-FR" dirty="0"/>
              <a:t> » : suite à l’immobilisation mon adversaire (ou moi) a réussi à s’échapper !</a:t>
            </a:r>
          </a:p>
          <a:p>
            <a:r>
              <a:rPr lang="fr-FR" dirty="0"/>
              <a:t>Si j’ai immobilisé moins de 10 secondes j’obtiens un </a:t>
            </a:r>
            <a:r>
              <a:rPr lang="fr-FR" dirty="0" err="1"/>
              <a:t>kinza</a:t>
            </a:r>
            <a:r>
              <a:rPr lang="fr-FR" dirty="0"/>
              <a:t>.</a:t>
            </a:r>
          </a:p>
          <a:p>
            <a:r>
              <a:rPr lang="fr-FR" dirty="0"/>
              <a:t>Si j’ai immobilisé entre 10 et 19 secondes, j’ai un waza-ari.</a:t>
            </a:r>
          </a:p>
          <a:p>
            <a:r>
              <a:rPr lang="fr-FR" dirty="0"/>
              <a:t> </a:t>
            </a:r>
          </a:p>
        </p:txBody>
      </p:sp>
      <p:pic>
        <p:nvPicPr>
          <p:cNvPr id="6" name="Image 5" descr="Une image contenant mur, jaune&#10;&#10;Description générée automatiquement">
            <a:extLst>
              <a:ext uri="{FF2B5EF4-FFF2-40B4-BE49-F238E27FC236}">
                <a16:creationId xmlns:a16="http://schemas.microsoft.com/office/drawing/2014/main" id="{DE9D760C-993B-4CB4-AF63-2E4A30F6C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60248" y="1100207"/>
            <a:ext cx="2400000" cy="1800000"/>
          </a:xfrm>
          <a:prstGeom prst="rect">
            <a:avLst/>
          </a:prstGeom>
        </p:spPr>
      </p:pic>
      <p:pic>
        <p:nvPicPr>
          <p:cNvPr id="8" name="Image 7" descr="Une image contenant mur, personne, jaune, épée&#10;&#10;Description générée automatiquement">
            <a:extLst>
              <a:ext uri="{FF2B5EF4-FFF2-40B4-BE49-F238E27FC236}">
                <a16:creationId xmlns:a16="http://schemas.microsoft.com/office/drawing/2014/main" id="{13826883-EA88-42D5-802B-28B899987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60248" y="3954920"/>
            <a:ext cx="2400000" cy="1800000"/>
          </a:xfrm>
          <a:prstGeom prst="rect">
            <a:avLst/>
          </a:prstGeom>
        </p:spPr>
      </p:pic>
    </p:spTree>
    <p:extLst>
      <p:ext uri="{BB962C8B-B14F-4D97-AF65-F5344CB8AC3E}">
        <p14:creationId xmlns:p14="http://schemas.microsoft.com/office/powerpoint/2010/main" val="3310140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6B4301-C7A8-4D61-B689-21DAF7F22207}"/>
              </a:ext>
            </a:extLst>
          </p:cNvPr>
          <p:cNvSpPr>
            <a:spLocks noGrp="1"/>
          </p:cNvSpPr>
          <p:nvPr>
            <p:ph type="title"/>
          </p:nvPr>
        </p:nvSpPr>
        <p:spPr/>
        <p:txBody>
          <a:bodyPr/>
          <a:lstStyle/>
          <a:p>
            <a:pPr algn="ctr"/>
            <a:r>
              <a:rPr lang="fr-FR" dirty="0">
                <a:solidFill>
                  <a:srgbClr val="7030A0"/>
                </a:solidFill>
              </a:rPr>
              <a:t>6. CE QU’IL FAUT PREVOIR EN VENANT AU TOURNOI</a:t>
            </a:r>
          </a:p>
        </p:txBody>
      </p:sp>
      <p:sp>
        <p:nvSpPr>
          <p:cNvPr id="3" name="Espace réservé du texte 2">
            <a:extLst>
              <a:ext uri="{FF2B5EF4-FFF2-40B4-BE49-F238E27FC236}">
                <a16:creationId xmlns:a16="http://schemas.microsoft.com/office/drawing/2014/main" id="{39F6B8FA-A319-4707-853B-682B68D0A88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726578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E9B234-92E6-4D58-917F-D9F440A14CDB}"/>
              </a:ext>
            </a:extLst>
          </p:cNvPr>
          <p:cNvSpPr>
            <a:spLocks noGrp="1"/>
          </p:cNvSpPr>
          <p:nvPr>
            <p:ph type="title"/>
          </p:nvPr>
        </p:nvSpPr>
        <p:spPr/>
        <p:txBody>
          <a:bodyPr/>
          <a:lstStyle/>
          <a:p>
            <a:endParaRPr lang="fr-FR"/>
          </a:p>
        </p:txBody>
      </p:sp>
      <mc:AlternateContent xmlns:mc="http://schemas.openxmlformats.org/markup-compatibility/2006">
        <mc:Choice xmlns:psuz="http://schemas.microsoft.com/office/powerpoint/2016/summaryzoom" Requires="psuz">
          <p:graphicFrame>
            <p:nvGraphicFramePr>
              <p:cNvPr id="5" name="Zoom de résumé 4">
                <a:extLst>
                  <a:ext uri="{FF2B5EF4-FFF2-40B4-BE49-F238E27FC236}">
                    <a16:creationId xmlns:a16="http://schemas.microsoft.com/office/drawing/2014/main" id="{88530914-D76A-4E45-B84E-7C0B664966B3}"/>
                  </a:ext>
                </a:extLst>
              </p:cNvPr>
              <p:cNvGraphicFramePr>
                <a:graphicFrameLocks noChangeAspect="1"/>
              </p:cNvGraphicFramePr>
              <p:nvPr>
                <p:extLst>
                  <p:ext uri="{D42A27DB-BD31-4B8C-83A1-F6EECF244321}">
                    <p14:modId xmlns:p14="http://schemas.microsoft.com/office/powerpoint/2010/main" val="469479742"/>
                  </p:ext>
                </p:extLst>
              </p:nvPr>
            </p:nvGraphicFramePr>
            <p:xfrm>
              <a:off x="838200" y="1825625"/>
              <a:ext cx="10515600" cy="4351338"/>
            </p:xfrm>
            <a:graphic>
              <a:graphicData uri="http://schemas.microsoft.com/office/powerpoint/2016/summaryzoom">
                <psuz:summaryZm>
                  <psuz:summaryZmObj sectionId="{05B41633-D1D1-4186-AEB1-7E0498F6DBBE}">
                    <psuz:zmPr id="{9EAFFD17-7451-4886-A4E8-E6EDF45199E5}" transitionDur="1000">
                      <p166:blipFill xmlns:p166="http://schemas.microsoft.com/office/powerpoint/2016/6/main">
                        <a:blip r:embed="rId2"/>
                        <a:stretch>
                          <a:fillRect/>
                        </a:stretch>
                      </p166:blipFill>
                      <p166:spPr xmlns:p166="http://schemas.microsoft.com/office/powerpoint/2016/6/main">
                        <a:xfrm>
                          <a:off x="392692" y="800426"/>
                          <a:ext cx="2366010" cy="1330880"/>
                        </a:xfrm>
                        <a:prstGeom prst="rect">
                          <a:avLst/>
                        </a:prstGeom>
                        <a:ln w="3175">
                          <a:solidFill>
                            <a:prstClr val="ltGray"/>
                          </a:solidFill>
                        </a:ln>
                      </p166:spPr>
                    </psuz:zmPr>
                  </psuz:summaryZmObj>
                  <psuz:summaryZmObj sectionId="{B3E7503F-49C9-4EAA-AD56-C5BB0D0299EE}">
                    <psuz:zmPr id="{E1ADDA56-3961-47A9-A99D-067CD5193B21}" transitionDur="1000">
                      <p166:blipFill xmlns:p166="http://schemas.microsoft.com/office/powerpoint/2016/6/main">
                        <a:blip r:embed="rId3"/>
                        <a:stretch>
                          <a:fillRect/>
                        </a:stretch>
                      </p166:blipFill>
                      <p166:spPr xmlns:p166="http://schemas.microsoft.com/office/powerpoint/2016/6/main">
                        <a:xfrm>
                          <a:off x="2847427" y="800426"/>
                          <a:ext cx="2366010" cy="1330880"/>
                        </a:xfrm>
                        <a:prstGeom prst="rect">
                          <a:avLst/>
                        </a:prstGeom>
                        <a:ln w="3175">
                          <a:solidFill>
                            <a:prstClr val="ltGray"/>
                          </a:solidFill>
                        </a:ln>
                      </p166:spPr>
                    </psuz:zmPr>
                  </psuz:summaryZmObj>
                  <psuz:summaryZmObj sectionId="{856C4D62-CDD7-43C6-A6C7-3E19A580B70E}">
                    <psuz:zmPr id="{F195F68C-8B87-4927-BC0E-CBF323179470}" transitionDur="1000">
                      <p166:blipFill xmlns:p166="http://schemas.microsoft.com/office/powerpoint/2016/6/main">
                        <a:blip r:embed="rId4"/>
                        <a:stretch>
                          <a:fillRect/>
                        </a:stretch>
                      </p166:blipFill>
                      <p166:spPr xmlns:p166="http://schemas.microsoft.com/office/powerpoint/2016/6/main">
                        <a:xfrm>
                          <a:off x="5302162" y="800426"/>
                          <a:ext cx="2366010" cy="1330880"/>
                        </a:xfrm>
                        <a:prstGeom prst="rect">
                          <a:avLst/>
                        </a:prstGeom>
                        <a:ln w="3175">
                          <a:solidFill>
                            <a:prstClr val="ltGray"/>
                          </a:solidFill>
                        </a:ln>
                      </p166:spPr>
                    </psuz:zmPr>
                  </psuz:summaryZmObj>
                  <psuz:summaryZmObj sectionId="{F8AD949F-177C-4608-9941-8104208B36BA}">
                    <psuz:zmPr id="{CAAD5CC8-6465-4850-80A5-9759B9278544}" transitionDur="1000">
                      <p166:blipFill xmlns:p166="http://schemas.microsoft.com/office/powerpoint/2016/6/main">
                        <a:blip r:embed="rId5"/>
                        <a:stretch>
                          <a:fillRect/>
                        </a:stretch>
                      </p166:blipFill>
                      <p166:spPr xmlns:p166="http://schemas.microsoft.com/office/powerpoint/2016/6/main">
                        <a:xfrm>
                          <a:off x="7756897" y="800426"/>
                          <a:ext cx="2366010" cy="1330880"/>
                        </a:xfrm>
                        <a:prstGeom prst="rect">
                          <a:avLst/>
                        </a:prstGeom>
                        <a:ln w="3175">
                          <a:solidFill>
                            <a:prstClr val="ltGray"/>
                          </a:solidFill>
                        </a:ln>
                      </p166:spPr>
                    </psuz:zmPr>
                  </psuz:summaryZmObj>
                  <psuz:summaryZmObj sectionId="{12018F11-EB99-4956-8797-DEA69C2EF97E}">
                    <psuz:zmPr id="{254EE8DB-F89F-4D69-AA74-F6022A3F7F38}" transitionDur="1000">
                      <p166:blipFill xmlns:p166="http://schemas.microsoft.com/office/powerpoint/2016/6/main">
                        <a:blip r:embed="rId6"/>
                        <a:stretch>
                          <a:fillRect/>
                        </a:stretch>
                      </p166:blipFill>
                      <p166:spPr xmlns:p166="http://schemas.microsoft.com/office/powerpoint/2016/6/main">
                        <a:xfrm>
                          <a:off x="392692" y="2220031"/>
                          <a:ext cx="2366010" cy="1330880"/>
                        </a:xfrm>
                        <a:prstGeom prst="rect">
                          <a:avLst/>
                        </a:prstGeom>
                        <a:ln w="3175">
                          <a:solidFill>
                            <a:prstClr val="ltGray"/>
                          </a:solidFill>
                        </a:ln>
                      </p166:spPr>
                    </psuz:zmPr>
                  </psuz:summaryZmObj>
                  <psuz:summaryZmObj sectionId="{3533F4B4-C6E0-4687-8ADE-2E788706D3D7}">
                    <psuz:zmPr id="{0467FBC4-6E76-45F9-9B26-E00D6B284E5D}" transitionDur="1000">
                      <p166:blipFill xmlns:p166="http://schemas.microsoft.com/office/powerpoint/2016/6/main">
                        <a:blip r:embed="rId7"/>
                        <a:stretch>
                          <a:fillRect/>
                        </a:stretch>
                      </p166:blipFill>
                      <p166:spPr xmlns:p166="http://schemas.microsoft.com/office/powerpoint/2016/6/main">
                        <a:xfrm>
                          <a:off x="2847427" y="2220031"/>
                          <a:ext cx="2366010" cy="1330880"/>
                        </a:xfrm>
                        <a:prstGeom prst="rect">
                          <a:avLst/>
                        </a:prstGeom>
                        <a:ln w="3175">
                          <a:solidFill>
                            <a:prstClr val="ltGray"/>
                          </a:solidFill>
                        </a:ln>
                      </p166:spPr>
                    </psuz:zmPr>
                  </psuz:summaryZmObj>
                  <psuz:summaryZmObj sectionId="{3F32B37E-B806-4B4C-9914-C0B605AFC5A0}">
                    <psuz:zmPr id="{DF2BA00B-5321-4ECA-B3D9-3D05D6B5B52A}" transitionDur="1000">
                      <p166:blipFill xmlns:p166="http://schemas.microsoft.com/office/powerpoint/2016/6/main">
                        <a:blip r:embed="rId8"/>
                        <a:stretch>
                          <a:fillRect/>
                        </a:stretch>
                      </p166:blipFill>
                      <p166:spPr xmlns:p166="http://schemas.microsoft.com/office/powerpoint/2016/6/main">
                        <a:xfrm>
                          <a:off x="5302162" y="2220031"/>
                          <a:ext cx="2366010" cy="1330880"/>
                        </a:xfrm>
                        <a:prstGeom prst="rect">
                          <a:avLst/>
                        </a:prstGeom>
                        <a:ln w="3175">
                          <a:solidFill>
                            <a:prstClr val="ltGray"/>
                          </a:solidFill>
                        </a:ln>
                      </p166:spPr>
                    </psuz:zmPr>
                  </psuz:summaryZmObj>
                  <psuz:gridLayout/>
                </psuz:summaryZm>
              </a:graphicData>
            </a:graphic>
          </p:graphicFrame>
        </mc:Choice>
        <mc:Fallback>
          <p:grpSp>
            <p:nvGrpSpPr>
              <p:cNvPr id="5" name="Zoom de résumé 4">
                <a:extLst>
                  <a:ext uri="{FF2B5EF4-FFF2-40B4-BE49-F238E27FC236}">
                    <a16:creationId xmlns:a16="http://schemas.microsoft.com/office/drawing/2014/main" id="{88530914-D76A-4E45-B84E-7C0B664966B3}"/>
                  </a:ext>
                </a:extLst>
              </p:cNvPr>
              <p:cNvGrpSpPr>
                <a:grpSpLocks noGrp="1" noUngrp="1" noRot="1" noChangeAspect="1" noMove="1" noResize="1"/>
              </p:cNvGrpSpPr>
              <p:nvPr/>
            </p:nvGrpSpPr>
            <p:grpSpPr>
              <a:xfrm>
                <a:off x="838200" y="1825625"/>
                <a:ext cx="10515600" cy="4351338"/>
                <a:chOff x="838200" y="1825625"/>
                <a:chExt cx="10515600" cy="4351338"/>
              </a:xfrm>
            </p:grpSpPr>
            <p:pic>
              <p:nvPicPr>
                <p:cNvPr id="3" name="Image 3">
                  <a:hlinkClick r:id="rId9"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230892" y="2626051"/>
                  <a:ext cx="2366010" cy="1330880"/>
                </a:xfrm>
                <a:prstGeom prst="rect">
                  <a:avLst/>
                </a:prstGeom>
                <a:ln w="3175">
                  <a:solidFill>
                    <a:prstClr val="ltGray"/>
                  </a:solidFill>
                </a:ln>
              </p:spPr>
            </p:pic>
            <p:pic>
              <p:nvPicPr>
                <p:cNvPr id="4" name="Image 4">
                  <a:hlinkClick r:id="rId10"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3685627" y="2626051"/>
                  <a:ext cx="2366010" cy="1330880"/>
                </a:xfrm>
                <a:prstGeom prst="rect">
                  <a:avLst/>
                </a:prstGeom>
                <a:ln w="3175">
                  <a:solidFill>
                    <a:prstClr val="ltGray"/>
                  </a:solidFill>
                </a:ln>
              </p:spPr>
            </p:pic>
            <p:pic>
              <p:nvPicPr>
                <p:cNvPr id="6" name="Image 6">
                  <a:hlinkClick r:id="rId11"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6140362" y="2626051"/>
                  <a:ext cx="2366010" cy="1330880"/>
                </a:xfrm>
                <a:prstGeom prst="rect">
                  <a:avLst/>
                </a:prstGeom>
                <a:ln w="3175">
                  <a:solidFill>
                    <a:prstClr val="ltGray"/>
                  </a:solidFill>
                </a:ln>
              </p:spPr>
            </p:pic>
            <p:pic>
              <p:nvPicPr>
                <p:cNvPr id="7" name="Image 7">
                  <a:hlinkClick r:id="rId12"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8595097" y="2626051"/>
                  <a:ext cx="2366010" cy="1330880"/>
                </a:xfrm>
                <a:prstGeom prst="rect">
                  <a:avLst/>
                </a:prstGeom>
                <a:ln w="3175">
                  <a:solidFill>
                    <a:prstClr val="ltGray"/>
                  </a:solidFill>
                </a:ln>
              </p:spPr>
            </p:pic>
            <p:pic>
              <p:nvPicPr>
                <p:cNvPr id="8" name="Image 8">
                  <a:hlinkClick r:id="rId13"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1230892" y="4045656"/>
                  <a:ext cx="2366010" cy="1330880"/>
                </a:xfrm>
                <a:prstGeom prst="rect">
                  <a:avLst/>
                </a:prstGeom>
                <a:ln w="3175">
                  <a:solidFill>
                    <a:prstClr val="ltGray"/>
                  </a:solidFill>
                </a:ln>
              </p:spPr>
            </p:pic>
            <p:pic>
              <p:nvPicPr>
                <p:cNvPr id="9" name="Image 9">
                  <a:hlinkClick r:id="rId14"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3685627" y="4045656"/>
                  <a:ext cx="2366010" cy="1330880"/>
                </a:xfrm>
                <a:prstGeom prst="rect">
                  <a:avLst/>
                </a:prstGeom>
                <a:ln w="3175">
                  <a:solidFill>
                    <a:prstClr val="ltGray"/>
                  </a:solidFill>
                </a:ln>
              </p:spPr>
            </p:pic>
            <p:pic>
              <p:nvPicPr>
                <p:cNvPr id="10" name="Image 10">
                  <a:hlinkClick r:id="rId15"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6140362" y="4045656"/>
                  <a:ext cx="2366010" cy="1330880"/>
                </a:xfrm>
                <a:prstGeom prst="rect">
                  <a:avLst/>
                </a:prstGeom>
                <a:ln w="3175">
                  <a:solidFill>
                    <a:prstClr val="ltGray"/>
                  </a:solidFill>
                </a:ln>
              </p:spPr>
            </p:pic>
          </p:grpSp>
        </mc:Fallback>
      </mc:AlternateContent>
    </p:spTree>
    <p:extLst>
      <p:ext uri="{BB962C8B-B14F-4D97-AF65-F5344CB8AC3E}">
        <p14:creationId xmlns:p14="http://schemas.microsoft.com/office/powerpoint/2010/main" val="46886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F08A896-B9A1-40CE-89F0-4AA5726156A5}"/>
              </a:ext>
            </a:extLst>
          </p:cNvPr>
          <p:cNvSpPr txBox="1"/>
          <p:nvPr/>
        </p:nvSpPr>
        <p:spPr>
          <a:xfrm>
            <a:off x="591015" y="591015"/>
            <a:ext cx="11307336" cy="4524315"/>
          </a:xfrm>
          <a:prstGeom prst="rect">
            <a:avLst/>
          </a:prstGeom>
          <a:noFill/>
        </p:spPr>
        <p:txBody>
          <a:bodyPr wrap="square" rtlCol="0">
            <a:spAutoFit/>
          </a:bodyPr>
          <a:lstStyle/>
          <a:p>
            <a:r>
              <a:rPr lang="fr-FR" b="1" dirty="0"/>
              <a:t>Les enfants ne doivent pas arriver au tournoi en judogi</a:t>
            </a:r>
            <a:r>
              <a:rPr lang="fr-FR" dirty="0"/>
              <a:t>. Des vestiaires sont à disposition pour s’habiller.</a:t>
            </a:r>
          </a:p>
          <a:p>
            <a:r>
              <a:rPr lang="fr-FR" dirty="0"/>
              <a:t>Il faut prévoir </a:t>
            </a:r>
            <a:r>
              <a:rPr lang="fr-FR" b="1" dirty="0"/>
              <a:t>des claquettes</a:t>
            </a:r>
            <a:r>
              <a:rPr lang="fr-FR" dirty="0"/>
              <a:t>, qui sont plus faciles à enlever et à remettre pour circuler dans le gymnase une fois que les enfants sont en tenue.</a:t>
            </a:r>
          </a:p>
          <a:p>
            <a:r>
              <a:rPr lang="fr-FR" dirty="0"/>
              <a:t>A la fin de la compétition les enfants pourront à nouveau utiliser les vestiaires pour se remettre en civil.</a:t>
            </a:r>
          </a:p>
          <a:p>
            <a:r>
              <a:rPr lang="fr-FR" b="1" dirty="0"/>
              <a:t>Merci de ne pas habiller ou déshabiller vos enfants dans les tribunes.</a:t>
            </a:r>
          </a:p>
          <a:p>
            <a:endParaRPr lang="fr-FR" dirty="0"/>
          </a:p>
          <a:p>
            <a:r>
              <a:rPr lang="fr-FR" dirty="0"/>
              <a:t>Dans le sac il faut aussi prévoir la gourde ou une bouteille d’eau, de quoi grignoter (en général il y a toujours une buvette), et une occupation calme pour le temps d’attente entre l’inscription et l’échauffement. Sur ce temps d’attente il vaut mieux que les enfants restent tranquilles avec vous dans les gradins, plutôt que de commencer à courir partout et à perdre leur énergie !</a:t>
            </a:r>
          </a:p>
          <a:p>
            <a:endParaRPr lang="fr-FR" dirty="0"/>
          </a:p>
          <a:p>
            <a:r>
              <a:rPr lang="fr-FR" dirty="0"/>
              <a:t>Pour les parents, il faut prévoir une dose de patience </a:t>
            </a:r>
            <a:r>
              <a:rPr lang="fr-FR" dirty="0">
                <a:sym typeface="Wingdings" panose="05000000000000000000" pitchFamily="2" charset="2"/>
              </a:rPr>
              <a:t> Pour rappel les inscriptions durent en général de 15 à 30 minutes, idem pour l’échauffement.</a:t>
            </a:r>
          </a:p>
          <a:p>
            <a:r>
              <a:rPr lang="fr-FR" dirty="0">
                <a:sym typeface="Wingdings" panose="05000000000000000000" pitchFamily="2" charset="2"/>
              </a:rPr>
              <a:t>Il ne faudra pas oublier de s’échauffer les mains pour applaudir nos petits garchois !</a:t>
            </a:r>
          </a:p>
          <a:p>
            <a:r>
              <a:rPr lang="fr-FR" dirty="0">
                <a:sym typeface="Wingdings" panose="05000000000000000000" pitchFamily="2" charset="2"/>
              </a:rPr>
              <a:t>Les tournois sont également un temps d’échange privilégié avec les professeurs du club ! Il ne faut pas hésiter à venir nous poser des questions, sur la compétition ou sur tout autre sujet, en partageant un café par exemple !</a:t>
            </a:r>
            <a:endParaRPr lang="fr-FR" dirty="0"/>
          </a:p>
        </p:txBody>
      </p:sp>
    </p:spTree>
    <p:extLst>
      <p:ext uri="{BB962C8B-B14F-4D97-AF65-F5344CB8AC3E}">
        <p14:creationId xmlns:p14="http://schemas.microsoft.com/office/powerpoint/2010/main" val="3159829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765F27-6578-47EB-908E-4EFDD420A3CE}"/>
              </a:ext>
            </a:extLst>
          </p:cNvPr>
          <p:cNvSpPr>
            <a:spLocks noGrp="1"/>
          </p:cNvSpPr>
          <p:nvPr>
            <p:ph type="title"/>
          </p:nvPr>
        </p:nvSpPr>
        <p:spPr/>
        <p:txBody>
          <a:bodyPr/>
          <a:lstStyle/>
          <a:p>
            <a:pPr algn="ctr"/>
            <a:r>
              <a:rPr lang="fr-FR" b="1" dirty="0">
                <a:solidFill>
                  <a:srgbClr val="7030A0"/>
                </a:solidFill>
              </a:rPr>
              <a:t>INTRODUCTION</a:t>
            </a:r>
          </a:p>
        </p:txBody>
      </p:sp>
      <p:sp>
        <p:nvSpPr>
          <p:cNvPr id="3" name="Espace réservé du texte 2">
            <a:extLst>
              <a:ext uri="{FF2B5EF4-FFF2-40B4-BE49-F238E27FC236}">
                <a16:creationId xmlns:a16="http://schemas.microsoft.com/office/drawing/2014/main" id="{E31BFA18-1001-4450-9B8F-60EF44E152B2}"/>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023740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5931057-58FD-4D12-B439-0DD6E9F513F7}"/>
              </a:ext>
            </a:extLst>
          </p:cNvPr>
          <p:cNvSpPr txBox="1"/>
          <p:nvPr/>
        </p:nvSpPr>
        <p:spPr>
          <a:xfrm>
            <a:off x="1043709" y="581891"/>
            <a:ext cx="10086109" cy="6186309"/>
          </a:xfrm>
          <a:prstGeom prst="rect">
            <a:avLst/>
          </a:prstGeom>
          <a:noFill/>
        </p:spPr>
        <p:txBody>
          <a:bodyPr wrap="square" rtlCol="0">
            <a:spAutoFit/>
          </a:bodyPr>
          <a:lstStyle/>
          <a:p>
            <a:r>
              <a:rPr lang="fr-FR" sz="4000" dirty="0"/>
              <a:t>Un tournoi se déroule toujours en trois étapes : </a:t>
            </a:r>
          </a:p>
          <a:p>
            <a:pPr marL="342900" indent="-342900">
              <a:buFont typeface="+mj-lt"/>
              <a:buAutoNum type="arabicPeriod"/>
            </a:pPr>
            <a:r>
              <a:rPr lang="fr-FR" sz="4000" dirty="0"/>
              <a:t>L’inscription</a:t>
            </a:r>
          </a:p>
          <a:p>
            <a:pPr marL="342900" indent="-342900">
              <a:buFont typeface="+mj-lt"/>
              <a:buAutoNum type="arabicPeriod"/>
            </a:pPr>
            <a:r>
              <a:rPr lang="fr-FR" sz="4000" dirty="0"/>
              <a:t>L’échauffement</a:t>
            </a:r>
          </a:p>
          <a:p>
            <a:pPr marL="342900" indent="-342900">
              <a:buFont typeface="+mj-lt"/>
              <a:buAutoNum type="arabicPeriod"/>
            </a:pPr>
            <a:r>
              <a:rPr lang="fr-FR" sz="4000" dirty="0"/>
              <a:t>Les combats</a:t>
            </a:r>
          </a:p>
          <a:p>
            <a:endParaRPr lang="fr-FR" sz="4000" dirty="0"/>
          </a:p>
          <a:p>
            <a:r>
              <a:rPr lang="fr-FR" sz="4000" dirty="0"/>
              <a:t>Vous trouverez aussi des explications sur : </a:t>
            </a:r>
          </a:p>
          <a:p>
            <a:pPr marL="742950" indent="-742950">
              <a:buFont typeface="+mj-lt"/>
              <a:buAutoNum type="arabicPeriod" startAt="4"/>
            </a:pPr>
            <a:r>
              <a:rPr lang="fr-FR" sz="4000" dirty="0"/>
              <a:t>Le podium</a:t>
            </a:r>
          </a:p>
          <a:p>
            <a:pPr marL="742950" indent="-742950">
              <a:buFont typeface="+mj-lt"/>
              <a:buAutoNum type="arabicPeriod" startAt="4"/>
            </a:pPr>
            <a:r>
              <a:rPr lang="fr-FR" sz="4000" dirty="0"/>
              <a:t>L’arbitrage</a:t>
            </a:r>
          </a:p>
          <a:p>
            <a:pPr marL="742950" indent="-742950">
              <a:buFont typeface="+mj-lt"/>
              <a:buAutoNum type="arabicPeriod" startAt="4"/>
            </a:pPr>
            <a:r>
              <a:rPr lang="fr-FR" sz="4000" dirty="0"/>
              <a:t>Ce qu’il faut prévoir en venant au tournoi</a:t>
            </a:r>
            <a:endParaRPr lang="fr-FR" dirty="0"/>
          </a:p>
          <a:p>
            <a:pPr marL="342900" indent="-342900">
              <a:buFont typeface="+mj-lt"/>
              <a:buAutoNum type="arabicPeriod" startAt="4"/>
            </a:pPr>
            <a:endParaRPr lang="fr-FR" dirty="0"/>
          </a:p>
          <a:p>
            <a:endParaRPr lang="fr-FR" dirty="0"/>
          </a:p>
        </p:txBody>
      </p:sp>
    </p:spTree>
    <p:extLst>
      <p:ext uri="{BB962C8B-B14F-4D97-AF65-F5344CB8AC3E}">
        <p14:creationId xmlns:p14="http://schemas.microsoft.com/office/powerpoint/2010/main" val="411007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702FA-69E8-4ED6-92E6-370991920271}"/>
              </a:ext>
            </a:extLst>
          </p:cNvPr>
          <p:cNvSpPr>
            <a:spLocks noGrp="1"/>
          </p:cNvSpPr>
          <p:nvPr>
            <p:ph type="title"/>
          </p:nvPr>
        </p:nvSpPr>
        <p:spPr/>
        <p:txBody>
          <a:bodyPr>
            <a:normAutofit/>
          </a:bodyPr>
          <a:lstStyle/>
          <a:p>
            <a:pPr algn="ctr"/>
            <a:r>
              <a:rPr lang="fr-FR" b="1" dirty="0">
                <a:solidFill>
                  <a:srgbClr val="7030A0"/>
                </a:solidFill>
              </a:rPr>
              <a:t>1. L’INSCRIPTION</a:t>
            </a:r>
          </a:p>
        </p:txBody>
      </p:sp>
      <p:sp>
        <p:nvSpPr>
          <p:cNvPr id="3" name="Espace réservé du texte 2">
            <a:extLst>
              <a:ext uri="{FF2B5EF4-FFF2-40B4-BE49-F238E27FC236}">
                <a16:creationId xmlns:a16="http://schemas.microsoft.com/office/drawing/2014/main" id="{576E76E2-8287-4F71-A95A-F6DC777FCF3F}"/>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81527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1474CED-5DDF-4FBB-A006-83B2A9214E58}"/>
              </a:ext>
            </a:extLst>
          </p:cNvPr>
          <p:cNvSpPr txBox="1"/>
          <p:nvPr/>
        </p:nvSpPr>
        <p:spPr>
          <a:xfrm>
            <a:off x="618836" y="394692"/>
            <a:ext cx="11212946" cy="5909310"/>
          </a:xfrm>
          <a:prstGeom prst="rect">
            <a:avLst/>
          </a:prstGeom>
          <a:noFill/>
        </p:spPr>
        <p:txBody>
          <a:bodyPr wrap="square" rtlCol="0">
            <a:spAutoFit/>
          </a:bodyPr>
          <a:lstStyle/>
          <a:p>
            <a:r>
              <a:rPr lang="fr-FR" dirty="0"/>
              <a:t>Pour chaque tournoi vous avez inscrit votre enfant via notre site internet.</a:t>
            </a:r>
          </a:p>
          <a:p>
            <a:r>
              <a:rPr lang="fr-FR" b="1" dirty="0"/>
              <a:t>Une fois arrivé au gymnase de la compétition, il faut s’inscrire auprès des organisateurs du tournoi</a:t>
            </a:r>
            <a:r>
              <a:rPr lang="fr-FR" dirty="0"/>
              <a:t>. Pour cela il existe différentes manières de faire : </a:t>
            </a:r>
          </a:p>
          <a:p>
            <a:pPr marL="285750" indent="-285750">
              <a:buFont typeface="Arial" panose="020B0604020202020204" pitchFamily="34" charset="0"/>
              <a:buChar char="•"/>
            </a:pPr>
            <a:r>
              <a:rPr lang="fr-FR" dirty="0"/>
              <a:t>Parfois il suffit juste de confirmer sa présence au professeur du club présent</a:t>
            </a:r>
          </a:p>
          <a:p>
            <a:pPr marL="285750" indent="-285750">
              <a:buFont typeface="Arial" panose="020B0604020202020204" pitchFamily="34" charset="0"/>
              <a:buChar char="•"/>
            </a:pPr>
            <a:r>
              <a:rPr lang="fr-FR" dirty="0"/>
              <a:t>Parfois il faut aller voir le professeur du club, qui donne alors un papier à votre enfant, papier qu’il doit présenter à la personne qui va le peser</a:t>
            </a:r>
          </a:p>
          <a:p>
            <a:pPr marL="285750" indent="-285750">
              <a:buFont typeface="Arial" panose="020B0604020202020204" pitchFamily="34" charset="0"/>
              <a:buChar char="•"/>
            </a:pPr>
            <a:r>
              <a:rPr lang="fr-FR" dirty="0"/>
              <a:t>Parfois votre enfant n’aura pas besoin de passer par le professeur du club, il pourra aller directement à la pesée (mais dans ce cas-là il faut quand même signaler votre arrivée au professeur du club </a:t>
            </a:r>
            <a:r>
              <a:rPr lang="fr-FR" dirty="0">
                <a:sym typeface="Wingdings" panose="05000000000000000000" pitchFamily="2" charset="2"/>
              </a:rPr>
              <a:t> )</a:t>
            </a:r>
          </a:p>
          <a:p>
            <a:pPr marL="285750" indent="-285750">
              <a:buFont typeface="Arial" panose="020B0604020202020204" pitchFamily="34" charset="0"/>
              <a:buChar char="•"/>
            </a:pPr>
            <a:endParaRPr lang="fr-FR" dirty="0">
              <a:sym typeface="Wingdings" panose="05000000000000000000" pitchFamily="2" charset="2"/>
            </a:endParaRPr>
          </a:p>
          <a:p>
            <a:r>
              <a:rPr lang="fr-FR" b="1" dirty="0">
                <a:sym typeface="Wingdings" panose="05000000000000000000" pitchFamily="2" charset="2"/>
              </a:rPr>
              <a:t>Pourquoi les enfants sont-ils pesés </a:t>
            </a:r>
            <a:r>
              <a:rPr lang="fr-FR" dirty="0">
                <a:sym typeface="Wingdings" panose="05000000000000000000" pitchFamily="2" charset="2"/>
              </a:rPr>
              <a:t>? Afin de les faire combattre avec des enfants qui font à peu près le même poids qu’eux, à 1 ou 2 kilos près. Attention faire le même poids ne signifie pas faire la même taille !</a:t>
            </a:r>
          </a:p>
          <a:p>
            <a:r>
              <a:rPr lang="fr-FR" dirty="0">
                <a:sym typeface="Wingdings" panose="05000000000000000000" pitchFamily="2" charset="2"/>
              </a:rPr>
              <a:t>Dans la majorité des tournois, les filles et les garçons sont séparés pour combattre, sauf cas exceptionnel.</a:t>
            </a:r>
          </a:p>
          <a:p>
            <a:endParaRPr lang="fr-FR" dirty="0">
              <a:sym typeface="Wingdings" panose="05000000000000000000" pitchFamily="2" charset="2"/>
            </a:endParaRPr>
          </a:p>
          <a:p>
            <a:r>
              <a:rPr lang="fr-FR" b="1" dirty="0">
                <a:sym typeface="Wingdings" panose="05000000000000000000" pitchFamily="2" charset="2"/>
              </a:rPr>
              <a:t>Avant chaque tournoi, vous recevrez un mail vous expliquant quelle sera l’organisation d’inscription, et des conseils pour trouver le gymnase quand cela n’est pas évident.</a:t>
            </a:r>
          </a:p>
          <a:p>
            <a:endParaRPr lang="fr-FR" dirty="0">
              <a:sym typeface="Wingdings" panose="05000000000000000000" pitchFamily="2" charset="2"/>
            </a:endParaRPr>
          </a:p>
          <a:p>
            <a:r>
              <a:rPr lang="fr-FR" dirty="0">
                <a:sym typeface="Wingdings" panose="05000000000000000000" pitchFamily="2" charset="2"/>
              </a:rPr>
              <a:t>Conseils : Par exemple si l’inscription est prévue de 10h à 10h15 : </a:t>
            </a:r>
          </a:p>
          <a:p>
            <a:pPr marL="285750" indent="-285750">
              <a:buFont typeface="Arial" panose="020B0604020202020204" pitchFamily="34" charset="0"/>
              <a:buChar char="•"/>
            </a:pPr>
            <a:r>
              <a:rPr lang="fr-FR" dirty="0">
                <a:sym typeface="Wingdings" panose="05000000000000000000" pitchFamily="2" charset="2"/>
              </a:rPr>
              <a:t>Il ne sert à rien d’arriver dans le gymnase avant 10h. Il faut prévoir d’arriver au gymnase pour 10h. </a:t>
            </a:r>
          </a:p>
          <a:p>
            <a:pPr marL="285750" indent="-285750">
              <a:buFont typeface="Arial" panose="020B0604020202020204" pitchFamily="34" charset="0"/>
              <a:buChar char="•"/>
            </a:pPr>
            <a:r>
              <a:rPr lang="fr-FR" dirty="0">
                <a:sym typeface="Wingdings" panose="05000000000000000000" pitchFamily="2" charset="2"/>
              </a:rPr>
              <a:t>Il faut toujours prévoir une dizaine de minutes pour trouver une place pour se garer et trouver l’entrée du gymnase, donc dans le cas présent prévoir une arrivée à 9h50.</a:t>
            </a:r>
          </a:p>
          <a:p>
            <a:pPr marL="285750" indent="-285750">
              <a:buFont typeface="Arial" panose="020B0604020202020204" pitchFamily="34" charset="0"/>
              <a:buChar char="•"/>
            </a:pPr>
            <a:r>
              <a:rPr lang="fr-FR" dirty="0">
                <a:sym typeface="Wingdings" panose="05000000000000000000" pitchFamily="2" charset="2"/>
              </a:rPr>
              <a:t>Après l’inscription vous pouvez vous installer tranquillement dans les gradins, en attendant la suite, l’échauffement.</a:t>
            </a:r>
          </a:p>
        </p:txBody>
      </p:sp>
    </p:spTree>
    <p:extLst>
      <p:ext uri="{BB962C8B-B14F-4D97-AF65-F5344CB8AC3E}">
        <p14:creationId xmlns:p14="http://schemas.microsoft.com/office/powerpoint/2010/main" val="1755597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561CF2-EF57-426A-92E1-69182485CE8A}"/>
              </a:ext>
            </a:extLst>
          </p:cNvPr>
          <p:cNvSpPr>
            <a:spLocks noGrp="1"/>
          </p:cNvSpPr>
          <p:nvPr>
            <p:ph type="title"/>
          </p:nvPr>
        </p:nvSpPr>
        <p:spPr/>
        <p:txBody>
          <a:bodyPr>
            <a:normAutofit/>
          </a:bodyPr>
          <a:lstStyle/>
          <a:p>
            <a:pPr algn="ctr"/>
            <a:r>
              <a:rPr lang="fr-FR" b="1" dirty="0">
                <a:solidFill>
                  <a:srgbClr val="7030A0"/>
                </a:solidFill>
              </a:rPr>
              <a:t>2. L’ECHAUFFEMENT</a:t>
            </a:r>
          </a:p>
        </p:txBody>
      </p:sp>
      <p:sp>
        <p:nvSpPr>
          <p:cNvPr id="3" name="Espace réservé du texte 2">
            <a:extLst>
              <a:ext uri="{FF2B5EF4-FFF2-40B4-BE49-F238E27FC236}">
                <a16:creationId xmlns:a16="http://schemas.microsoft.com/office/drawing/2014/main" id="{6E569CCF-D88E-4CBE-8DDC-4C321F0104E4}"/>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55054607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F81C5B4-3430-4B0A-B7DC-702B56E01344}"/>
              </a:ext>
            </a:extLst>
          </p:cNvPr>
          <p:cNvSpPr txBox="1"/>
          <p:nvPr/>
        </p:nvSpPr>
        <p:spPr>
          <a:xfrm>
            <a:off x="474191" y="300530"/>
            <a:ext cx="11462328" cy="5909310"/>
          </a:xfrm>
          <a:prstGeom prst="rect">
            <a:avLst/>
          </a:prstGeom>
          <a:noFill/>
        </p:spPr>
        <p:txBody>
          <a:bodyPr wrap="square" rtlCol="0">
            <a:spAutoFit/>
          </a:bodyPr>
          <a:lstStyle/>
          <a:p>
            <a:r>
              <a:rPr lang="fr-FR" dirty="0"/>
              <a:t>Une fois la période d’inscription terminée, les enfants sont invités à monter sur le tatami pour l’échauffement !</a:t>
            </a:r>
          </a:p>
          <a:p>
            <a:r>
              <a:rPr lang="fr-FR" dirty="0"/>
              <a:t>Les enfants doivent prendre leur bouteille d’eau avec eux (sauf si l’organisateur dit le contraire). Ils posent leur bouteille ou gourde, ainsi que leurs claquettes ou chaussures au bord du tapis, et c’est parti. </a:t>
            </a:r>
          </a:p>
          <a:p>
            <a:r>
              <a:rPr lang="fr-FR" dirty="0"/>
              <a:t>L’échauffement est dirigé par les organisateurs, il dure en général entre 15 et 30 minutes.</a:t>
            </a:r>
          </a:p>
          <a:p>
            <a:endParaRPr lang="fr-FR" dirty="0"/>
          </a:p>
          <a:p>
            <a:r>
              <a:rPr lang="fr-FR" dirty="0"/>
              <a:t>Une fois l’échauffement terminé, les enfants vont être appelés pour combattre. Il y aura plusieurs surfaces de combats.</a:t>
            </a:r>
          </a:p>
          <a:p>
            <a:r>
              <a:rPr lang="fr-FR" dirty="0"/>
              <a:t>Les enfants seront répartis par groupes de 3, 4 ou 5 ; plusieurs groupes sont répartis sur une même surface de combat.</a:t>
            </a:r>
          </a:p>
          <a:p>
            <a:endParaRPr lang="fr-FR" dirty="0"/>
          </a:p>
          <a:p>
            <a:r>
              <a:rPr lang="fr-FR" b="1" dirty="0"/>
              <a:t>Comment font les organisateurs pour faire le dispatching </a:t>
            </a:r>
            <a:r>
              <a:rPr lang="fr-FR" dirty="0"/>
              <a:t>? Les enfants sont regroupés devant une personne qui va les appeler. Encore une fois plusieurs organisations sont ensuite possibles : </a:t>
            </a:r>
          </a:p>
          <a:p>
            <a:pPr marL="285750" indent="-285750">
              <a:buFont typeface="Arial" panose="020B0604020202020204" pitchFamily="34" charset="0"/>
              <a:buChar char="•"/>
            </a:pPr>
            <a:r>
              <a:rPr lang="fr-FR" dirty="0"/>
              <a:t>Tous les enfants présents sont répartis sur les surfaces de compétition, il peut donc y avoir 6 groupes sur un même tapis, et dans ce cas-là les enfants attendent beaucoup entre chaque combat</a:t>
            </a:r>
          </a:p>
          <a:p>
            <a:pPr marL="285750" indent="-285750">
              <a:buFont typeface="Arial" panose="020B0604020202020204" pitchFamily="34" charset="0"/>
              <a:buChar char="•"/>
            </a:pPr>
            <a:r>
              <a:rPr lang="fr-FR" dirty="0"/>
              <a:t>Les organisateurs appellent deux groupes par surfaces de compétition : dans ce cas-là les enfants enchaînent rapidement leurs combats, mais tout le monde ne peut pas être appelé en même temps, donc si vous avez de la chance, votre enfant sera appelé tout de suite, sinon il sera appelé quand il y aura de la place sur une surface de combat.</a:t>
            </a:r>
          </a:p>
          <a:p>
            <a:pPr marL="285750" indent="-285750">
              <a:buFont typeface="Arial" panose="020B0604020202020204" pitchFamily="34" charset="0"/>
              <a:buChar char="•"/>
            </a:pPr>
            <a:r>
              <a:rPr lang="fr-FR" dirty="0"/>
              <a:t>Aucune organisation n’est idéale, et en fonction du nombre de judokas présents, les organisateurs font au mieux. Nous ne faisons participer nos élèves qu’aux tournois où nous savons que l’organisation est efficace et bien huilée, mais nous ne sommes jamais à l’abri d’un souci le jour J.</a:t>
            </a:r>
          </a:p>
          <a:p>
            <a:pPr marL="285750" indent="-285750">
              <a:buFont typeface="Arial" panose="020B0604020202020204" pitchFamily="34" charset="0"/>
              <a:buChar char="•"/>
            </a:pPr>
            <a:endParaRPr lang="fr-FR" dirty="0"/>
          </a:p>
          <a:p>
            <a:r>
              <a:rPr lang="fr-FR" dirty="0"/>
              <a:t>Une fois sur une surface de compétition, votre enfant va combattre !</a:t>
            </a:r>
          </a:p>
        </p:txBody>
      </p:sp>
    </p:spTree>
    <p:extLst>
      <p:ext uri="{BB962C8B-B14F-4D97-AF65-F5344CB8AC3E}">
        <p14:creationId xmlns:p14="http://schemas.microsoft.com/office/powerpoint/2010/main" val="822106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530D92-7002-439B-AB26-B36374FD7CF0}"/>
              </a:ext>
            </a:extLst>
          </p:cNvPr>
          <p:cNvSpPr>
            <a:spLocks noGrp="1"/>
          </p:cNvSpPr>
          <p:nvPr>
            <p:ph type="title"/>
          </p:nvPr>
        </p:nvSpPr>
        <p:spPr/>
        <p:txBody>
          <a:bodyPr>
            <a:normAutofit/>
          </a:bodyPr>
          <a:lstStyle/>
          <a:p>
            <a:pPr algn="ctr"/>
            <a:r>
              <a:rPr lang="fr-FR" b="1" dirty="0">
                <a:solidFill>
                  <a:srgbClr val="7030A0"/>
                </a:solidFill>
              </a:rPr>
              <a:t>3. LES COMBATS</a:t>
            </a:r>
          </a:p>
        </p:txBody>
      </p:sp>
      <p:sp>
        <p:nvSpPr>
          <p:cNvPr id="3" name="Espace réservé du texte 2">
            <a:extLst>
              <a:ext uri="{FF2B5EF4-FFF2-40B4-BE49-F238E27FC236}">
                <a16:creationId xmlns:a16="http://schemas.microsoft.com/office/drawing/2014/main" id="{07B62B86-0EC5-4371-8980-928A046CED14}"/>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00133273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107</TotalTime>
  <Words>2053</Words>
  <Application>Microsoft Office PowerPoint</Application>
  <PresentationFormat>Grand écran</PresentationFormat>
  <Paragraphs>97</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Calibri Light</vt:lpstr>
      <vt:lpstr>Thème Office</vt:lpstr>
      <vt:lpstr>TOURNOI DE JUDO POUR LES PRE-POUSSINS / POUSSINS</vt:lpstr>
      <vt:lpstr>Présentation PowerPoint</vt:lpstr>
      <vt:lpstr>INTRODUCTION</vt:lpstr>
      <vt:lpstr>Présentation PowerPoint</vt:lpstr>
      <vt:lpstr>1. L’INSCRIPTION</vt:lpstr>
      <vt:lpstr>Présentation PowerPoint</vt:lpstr>
      <vt:lpstr>2. L’ECHAUFFEMENT</vt:lpstr>
      <vt:lpstr>Présentation PowerPoint</vt:lpstr>
      <vt:lpstr>3. LES COMBATS</vt:lpstr>
      <vt:lpstr>Présentation PowerPoint</vt:lpstr>
      <vt:lpstr>4. LE PODIUM</vt:lpstr>
      <vt:lpstr>Présentation PowerPoint</vt:lpstr>
      <vt:lpstr>5. L’ARBITRAGE</vt:lpstr>
      <vt:lpstr>Présentation PowerPoint</vt:lpstr>
      <vt:lpstr>Les points marqués</vt:lpstr>
      <vt:lpstr>Présentation PowerPoint</vt:lpstr>
      <vt:lpstr>Les autres gestes</vt:lpstr>
      <vt:lpstr>Présentation PowerPoint</vt:lpstr>
      <vt:lpstr>6. CE QU’IL FAUT PREVOIR EN VENANT AU TOURNOI</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TOURNOI DE JUDO POUR LES PRE-POUSSINS / POUSSINS</dc:title>
  <dc:creator>Cyrielle Mingot</dc:creator>
  <cp:lastModifiedBy>Cyrielle Mingot</cp:lastModifiedBy>
  <cp:revision>6</cp:revision>
  <dcterms:created xsi:type="dcterms:W3CDTF">2022-03-22T09:13:56Z</dcterms:created>
  <dcterms:modified xsi:type="dcterms:W3CDTF">2022-12-22T06:44:42Z</dcterms:modified>
</cp:coreProperties>
</file>