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57" r:id="rId4"/>
    <p:sldId id="258" r:id="rId5"/>
    <p:sldId id="259" r:id="rId6"/>
    <p:sldId id="261" r:id="rId7"/>
    <p:sldId id="286" r:id="rId8"/>
    <p:sldId id="288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068E528-7AD3-4799-AD04-8CABCDA96FE4}">
          <p14:sldIdLst>
            <p14:sldId id="256"/>
          </p14:sldIdLst>
        </p14:section>
        <p14:section name="Section récapitulative" id="{5E432FE9-7557-4902-9FF7-ACC3D3C71C3E}">
          <p14:sldIdLst>
            <p14:sldId id="265"/>
          </p14:sldIdLst>
        </p14:section>
        <p14:section name="TE WAZA" id="{C36153F3-2166-4E1A-8CF7-A6C45BA30912}">
          <p14:sldIdLst>
            <p14:sldId id="257"/>
          </p14:sldIdLst>
        </p14:section>
        <p14:section name="KOSHI WAZA" id="{807D6A22-F692-4B1D-9591-8D3D70529EAA}">
          <p14:sldIdLst>
            <p14:sldId id="258"/>
          </p14:sldIdLst>
        </p14:section>
        <p14:section name="ASHI WAZA" id="{FE99BFF8-C38A-40F5-9591-1AF8DB26F980}">
          <p14:sldIdLst>
            <p14:sldId id="259"/>
          </p14:sldIdLst>
        </p14:section>
        <p14:section name="OSAEKOMI WAZA" id="{45D73955-161B-453C-951B-17147C6D6F63}">
          <p14:sldIdLst>
            <p14:sldId id="261"/>
          </p14:sldIdLst>
        </p14:section>
        <p14:section name="Les termes à connaître" id="{5EA0EC1C-4DF6-4684-9911-D1D68C39D5AD}">
          <p14:sldIdLst>
            <p14:sldId id="286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CC197-4271-4AFA-A013-2FA8BCF2C203}" type="datetimeFigureOut">
              <a:rPr lang="fr-FR" smtClean="0"/>
              <a:t>22/03/2020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5CFFB-74E9-4CDB-BD42-F7F4817808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684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5CFFB-74E9-4CDB-BD42-F7F4817808B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132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69109-385A-49D1-A87B-D35127312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8D92DF-AC7B-4A62-BDB1-104F01A5F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F8EC82-E512-4BA3-8D08-EABEFAF39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41616-49CE-4A96-85AD-0C298F49EDCA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3FAEF6-7904-4601-83FD-5A82DD1B4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86CB9A-DCBE-446C-B3E1-6419D4DB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7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01B9D8-3BB4-4125-93E6-2EB11EF9D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8324AF7-6E79-4EFD-A120-3E2D47309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057857-FF65-4A30-B5CF-ED8BF860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C9E0F-311B-46E7-B2D8-1967DDCF0455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18A071-F079-4743-9460-D6A4F1196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DACFA2-813A-4B54-8221-9105C2372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43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C09EE52-9092-4B7C-89F9-227E520B37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535B91F-B55D-4D7E-8375-306219598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4A016B-0F69-48A4-B776-5DCC9DD7F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84FB-19C3-480E-A8FB-5500FF74B7FA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925B1B-ECAE-417E-9889-43085500B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5DB020-090A-452E-BE33-37EE996E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60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A7A509-1EA7-4BA0-A6AD-86529D90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3A5C52-B176-45A1-B1F3-9F1702F3E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7424DE-B8EA-4E9F-B8D4-D9099B615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7033C-672D-438B-8863-B256EC8C6E44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E0EE5F-C271-40E0-A650-2FBCB601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48042B-891B-47B4-BCA0-620E91D04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912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6ED5AC-0FC3-40FE-87F7-E801B8297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3699E0-B94E-421F-AB5F-0B87BC59A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E6D94D-303C-46EF-AC38-1FF8D4E99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FC34-9AAC-4D5A-ABFA-772B174710A4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451988-F0E6-406C-8943-5A0515B57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9C78B4-8505-4E9E-BB4D-374EB4138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459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1AA66E-B3A5-4F95-A0C6-FD3FEAB97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53CF3E-A7E7-40DC-8E1F-724AB88F9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232789-E6DD-4785-A1EA-4FF7FA2E6C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C8B939-A076-4D00-A4C0-A9A02D977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9AFA-D117-4BA5-82D4-2573FE2B6D88}" type="datetime1">
              <a:rPr lang="fr-FR" smtClean="0"/>
              <a:t>22/03/2020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39F8D2D-3BA0-4928-9B66-734190B02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9B2906-3F9A-4AFB-A9A1-139877340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7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7EBE62-71A3-408A-9F9E-F7811CE17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956782-24E6-4658-89BE-6C1F8B38C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C2A74B6-1CA2-467A-A0A6-45D75E73A2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302D83A-A21B-4DE3-A572-499752EE8F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2A53B4C-0C80-4FFC-A982-105B42C7BD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89316D4-8662-48B8-B666-71BC8FB3C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546FD-A2C0-4559-941C-30F2146C8C7F}" type="datetime1">
              <a:rPr lang="fr-FR" smtClean="0"/>
              <a:t>22/03/2020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8711BD8-B71A-41AC-B08E-0414D4D2B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397B989-8BD0-4A8E-9B5E-0BDAFB992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49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65B5B3-808A-412C-8310-92EE59096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75AF22C-58D8-46E7-800A-16B1E0E1D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C483-85A3-4B2B-8F72-BE55FA946BAE}" type="datetime1">
              <a:rPr lang="fr-FR" smtClean="0"/>
              <a:t>22/03/2020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AEC7C5-7138-4AD3-9FC7-470F0C51C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F62B80-F794-4DD7-AB24-135F373BF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411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A2BC4C-9DED-4B24-A1CC-D33B155C2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30FEF-1A90-46F5-934D-84E951A6952C}" type="datetime1">
              <a:rPr lang="fr-FR" smtClean="0"/>
              <a:t>22/03/2020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59DF16-2F11-409A-957A-FB0453122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CBB8075-B88B-46D0-8A48-454CF3E35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5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2FFC60-AB41-4ABD-AD66-41D80B492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89FA3E-EBDB-4688-A84C-27B56EF1F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1C04D7A-DAE3-424B-AC8D-8A58CE393C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B8CEA6-5DD8-4E23-99FF-F1335E342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61F-9F88-42F5-A445-F153534DC96D}" type="datetime1">
              <a:rPr lang="fr-FR" smtClean="0"/>
              <a:t>22/03/2020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78BB13-A256-4FAC-BCAD-681DE29C0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B7F916-AF47-4F8D-8CAC-42773334A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67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90B4C-548C-443A-8726-0863E4489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9772722-FF1C-4685-8FBC-9B1F33FBE8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F65A14-B3B3-4F52-9576-DF6447EB0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CD0689-3BF0-4601-9004-2E21855CA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F1D44-51EB-45A8-8299-FF9DB8F9C579}" type="datetime1">
              <a:rPr lang="fr-FR" smtClean="0"/>
              <a:t>22/03/2020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120F95-722C-4E65-A57A-EA3B04B5A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96CC23-3B45-41DF-AA84-AA8EDE77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5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6F14B6-E2D2-4DC0-9394-EE218A98F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A80383-8636-473B-B158-79430093D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3501A5-E341-4EC7-952A-50F8E6AB6C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C1036-12D1-49BB-9F50-A4838432BBDF}" type="datetime1">
              <a:rPr lang="fr-FR" smtClean="0"/>
              <a:t>22/03/2020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1E475-60A0-4F42-8A3D-EB90D64C9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6E85CF-1523-4D49-9C57-F78A9E35B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22F07-DFCF-4353-8056-76738DA597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1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slide" Target="slide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slide" Target="slide6.xml"/><Relationship Id="rId5" Type="http://schemas.openxmlformats.org/officeDocument/2006/relationships/image" Target="../media/image3.png"/><Relationship Id="rId10" Type="http://schemas.openxmlformats.org/officeDocument/2006/relationships/slide" Target="slide5.xml"/><Relationship Id="rId4" Type="http://schemas.openxmlformats.org/officeDocument/2006/relationships/image" Target="../media/image2.png"/><Relationship Id="rId9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 title="intersecting circles">
            <a:extLst>
              <a:ext uri="{FF2B5EF4-FFF2-40B4-BE49-F238E27FC236}">
                <a16:creationId xmlns:a16="http://schemas.microsoft.com/office/drawing/2014/main" id="{D2C4BFA1-2075-4901-9E24-E41D1FDD51FD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3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15" name="Rectangle 14" title="ribbon">
            <a:extLst>
              <a:ext uri="{FF2B5EF4-FFF2-40B4-BE49-F238E27FC236}">
                <a16:creationId xmlns:a16="http://schemas.microsoft.com/office/drawing/2014/main" id="{053FB2EE-284F-4C87-AB3D-BBF87A9FAB9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DAB7EFF2-FDBF-4607-B9BA-CBA1ABE170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chemeClr val="bg2"/>
                </a:solidFill>
                <a:latin typeface="Lucida Handwriting" panose="03010101010101010101" pitchFamily="66" charset="0"/>
              </a:rPr>
              <a:t>Le Judo pour les 8-9 ans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9CD9B3FC-8E62-4D84-83B4-1073FA8C2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fr-FR" sz="1800" dirty="0">
              <a:latin typeface="Lucida Handwriting" panose="03010101010101010101" pitchFamily="66" charset="0"/>
            </a:endParaRPr>
          </a:p>
          <a:p>
            <a:r>
              <a:rPr lang="fr-FR" sz="1800" dirty="0">
                <a:latin typeface="Lucida Handwriting" panose="03010101010101010101" pitchFamily="66" charset="0"/>
              </a:rPr>
              <a:t>Les Techniques au programme</a:t>
            </a:r>
          </a:p>
        </p:txBody>
      </p:sp>
    </p:spTree>
    <p:extLst>
      <p:ext uri="{BB962C8B-B14F-4D97-AF65-F5344CB8AC3E}">
        <p14:creationId xmlns:p14="http://schemas.microsoft.com/office/powerpoint/2010/main" val="12767566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4319"/>
    </mc:Choice>
    <mc:Fallback xmlns="">
      <p:transition spd="slow" advTm="431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463CFB-571A-4D39-9652-A249E2E0E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Lucida Handwriting" panose="03010101010101010101" pitchFamily="66" charset="0"/>
              </a:rPr>
              <a:t>Sommaire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771898E-25F0-4ED7-933E-185C1DE4A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2</a:t>
            </a:fld>
            <a:endParaRPr lang="fr-FR"/>
          </a:p>
        </p:txBody>
      </p:sp>
      <mc:AlternateContent xmlns:mc="http://schemas.openxmlformats.org/markup-compatibility/2006">
        <mc:Choice xmlns:psuz="http://schemas.microsoft.com/office/powerpoint/2016/summaryzoom" Requires="psuz">
          <p:graphicFrame>
            <p:nvGraphicFramePr>
              <p:cNvPr id="6" name="Zoom de résumé 5">
                <a:extLst>
                  <a:ext uri="{FF2B5EF4-FFF2-40B4-BE49-F238E27FC236}">
                    <a16:creationId xmlns:a16="http://schemas.microsoft.com/office/drawing/2014/main" id="{5EC32A1E-8613-424B-8B6A-1FB90092F61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42067081"/>
                  </p:ext>
                </p:extLst>
              </p:nvPr>
            </p:nvGraphicFramePr>
            <p:xfrm>
              <a:off x="838200" y="1324947"/>
              <a:ext cx="10515600" cy="4852016"/>
            </p:xfrm>
            <a:graphic>
              <a:graphicData uri="http://schemas.microsoft.com/office/powerpoint/2016/summaryzoom">
                <psuz:summaryZm>
                  <psuz:summaryZmObj sectionId="{C36153F3-2166-4E1A-8CF7-A6C45BA30912}" scaleFactorY="108821">
                    <psuz:zmPr id="{81BCB6C4-AF98-40E4-8A7D-15D8560AF54F}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407479" y="514085"/>
                          <a:ext cx="3154680" cy="1931037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807D6A22-F692-4B1D-9591-8D3D70529EAA}" scaleFactorY="108821">
                    <psuz:zmPr id="{76194BE4-5ABC-4C73-9518-41DB905DEF5B}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680460" y="514085"/>
                          <a:ext cx="3154680" cy="1931037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FE99BFF8-C38A-40F5-9591-1AF8DB26F980}" scaleFactorY="108821">
                    <psuz:zmPr id="{538E15E3-4E79-466B-ABF9-EEE0300AF46A}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6953441" y="514085"/>
                          <a:ext cx="3154680" cy="1931037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45D73955-161B-453C-951B-17147C6D6F63}" scaleFactorY="108821">
                    <psuz:zmPr id="{56971AE5-227A-4FC0-993E-1694089D79D2}" transitionDur="1000">
                      <p166:blipFill xmlns:p166="http://schemas.microsoft.com/office/powerpoint/2016/6/main">
                        <a:blip r:embed="rId6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407479" y="2406894"/>
                          <a:ext cx="3154680" cy="1931037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5EA0EC1C-4DF6-4684-9911-D1D68C39D5AD}">
                    <psuz:zmPr id="{46C03EA6-F799-47BC-9BA6-DB51A98A21A5}" transitionDur="1000">
                      <p166:blipFill xmlns:p166="http://schemas.microsoft.com/office/powerpoint/2016/6/main">
                        <a:blip r:embed="rId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680460" y="2485158"/>
                          <a:ext cx="3154680" cy="1774508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gridLayout/>
                </psuz:summaryZm>
              </a:graphicData>
            </a:graphic>
          </p:graphicFrame>
        </mc:Choice>
        <mc:Fallback>
          <p:grpSp>
            <p:nvGrpSpPr>
              <p:cNvPr id="6" name="Zoom de résumé 5">
                <a:extLst>
                  <a:ext uri="{FF2B5EF4-FFF2-40B4-BE49-F238E27FC236}">
                    <a16:creationId xmlns:a16="http://schemas.microsoft.com/office/drawing/2014/main" id="{5EC32A1E-8613-424B-8B6A-1FB90092F614}"/>
                  </a:ext>
                </a:extLst>
              </p:cNvPr>
              <p:cNvGrpSpPr>
                <a:grpSpLocks noGrp="1" noUngrp="1" noRot="1" noChangeAspect="1" noMove="1" noResize="1"/>
              </p:cNvGrpSpPr>
              <p:nvPr/>
            </p:nvGrpSpPr>
            <p:grpSpPr>
              <a:xfrm>
                <a:off x="838200" y="1324947"/>
                <a:ext cx="10515600" cy="4852016"/>
                <a:chOff x="838200" y="1324947"/>
                <a:chExt cx="10515600" cy="4852016"/>
              </a:xfrm>
            </p:grpSpPr>
            <p:pic>
              <p:nvPicPr>
                <p:cNvPr id="3" name="Image 3">
                  <a:hlinkClick r:id="rId8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245679" y="1839032"/>
                  <a:ext cx="3154680" cy="1931037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5" name="Image 5">
                  <a:hlinkClick r:id="rId9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4518660" y="1839032"/>
                  <a:ext cx="3154680" cy="1931037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7" name="Image 7">
                  <a:hlinkClick r:id="rId10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791641" y="1839032"/>
                  <a:ext cx="3154680" cy="1931037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8" name="Image 8">
                  <a:hlinkClick r:id="rId11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245679" y="3731841"/>
                  <a:ext cx="3154680" cy="1931037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9" name="Image 9">
                  <a:hlinkClick r:id="rId12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518660" y="3810105"/>
                  <a:ext cx="3154680" cy="1774508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</p:grpSp>
        </mc:Fallback>
      </mc:AlternateContent>
    </p:spTree>
    <p:extLst>
      <p:ext uri="{BB962C8B-B14F-4D97-AF65-F5344CB8AC3E}">
        <p14:creationId xmlns:p14="http://schemas.microsoft.com/office/powerpoint/2010/main" val="80705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73"/>
    </mc:Choice>
    <mc:Fallback xmlns="">
      <p:transition spd="slow" advTm="567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964B468-B376-41B2-85D4-11F99212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chemeClr val="bg1"/>
                </a:solidFill>
                <a:latin typeface="Lucida Handwriting" panose="03010101010101010101" pitchFamily="66" charset="0"/>
              </a:rPr>
              <a:t>TE WAZA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8FEC204-7F38-4F5C-9FD1-FD423918D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3</a:t>
            </a:fld>
            <a:endParaRPr lang="fr-FR"/>
          </a:p>
        </p:txBody>
      </p:sp>
      <p:pic>
        <p:nvPicPr>
          <p:cNvPr id="8" name="Espace réservé du contenu 7" descr="Une image contenant sport, base-ball, joueur, jeu&#10;&#10;Description générée automatiquement">
            <a:extLst>
              <a:ext uri="{FF2B5EF4-FFF2-40B4-BE49-F238E27FC236}">
                <a16:creationId xmlns:a16="http://schemas.microsoft.com/office/drawing/2014/main" id="{E0F1D392-980A-4731-967B-14DBD39549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191" y="2450331"/>
            <a:ext cx="1137479" cy="1440000"/>
          </a:xfrm>
        </p:spPr>
      </p:pic>
      <p:pic>
        <p:nvPicPr>
          <p:cNvPr id="10" name="Image 9" descr="Une image contenant base-ball, sport, joueur, jeu&#10;&#10;Description générée automatiquement">
            <a:extLst>
              <a:ext uri="{FF2B5EF4-FFF2-40B4-BE49-F238E27FC236}">
                <a16:creationId xmlns:a16="http://schemas.microsoft.com/office/drawing/2014/main" id="{C0FEA7F8-0928-4A13-AC23-E5AA5F34DF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295" y="2456476"/>
            <a:ext cx="1172389" cy="1440000"/>
          </a:xfrm>
          <a:prstGeom prst="rect">
            <a:avLst/>
          </a:prstGeom>
        </p:spPr>
      </p:pic>
      <p:pic>
        <p:nvPicPr>
          <p:cNvPr id="21" name="Image 20" descr="Une image contenant joueur, jeu, sport, boule&#10;&#10;Description générée automatiquement">
            <a:extLst>
              <a:ext uri="{FF2B5EF4-FFF2-40B4-BE49-F238E27FC236}">
                <a16:creationId xmlns:a16="http://schemas.microsoft.com/office/drawing/2014/main" id="{D2AB696A-34B7-48A8-888C-A1F15CF7E2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211" y="2450331"/>
            <a:ext cx="1126453" cy="1440000"/>
          </a:xfrm>
          <a:prstGeom prst="rect">
            <a:avLst/>
          </a:prstGeom>
        </p:spPr>
      </p:pic>
      <p:pic>
        <p:nvPicPr>
          <p:cNvPr id="25" name="Image 24" descr="Tai Otoshi">
            <a:extLst>
              <a:ext uri="{FF2B5EF4-FFF2-40B4-BE49-F238E27FC236}">
                <a16:creationId xmlns:a16="http://schemas.microsoft.com/office/drawing/2014/main" id="{813D3780-4A8E-4D24-95B8-397CA59BC5C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526" y="2456476"/>
            <a:ext cx="1117242" cy="144000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65AAB98A-3EAB-42F0-BBD6-1A0F19EC76C3}"/>
              </a:ext>
            </a:extLst>
          </p:cNvPr>
          <p:cNvSpPr txBox="1"/>
          <p:nvPr/>
        </p:nvSpPr>
        <p:spPr>
          <a:xfrm>
            <a:off x="4032514" y="3890331"/>
            <a:ext cx="12330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Tai </a:t>
            </a:r>
            <a:r>
              <a:rPr lang="fr-FR" sz="1400" dirty="0" err="1">
                <a:latin typeface="Lucida Handwriting" panose="03010101010101010101" pitchFamily="66" charset="0"/>
              </a:rPr>
              <a:t>Otoshi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5DD8896-AC10-4028-978C-E352DA1C9BDF}"/>
              </a:ext>
            </a:extLst>
          </p:cNvPr>
          <p:cNvSpPr/>
          <p:nvPr/>
        </p:nvSpPr>
        <p:spPr>
          <a:xfrm>
            <a:off x="5805556" y="3896476"/>
            <a:ext cx="12939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Ippon </a:t>
            </a:r>
            <a:r>
              <a:rPr lang="fr-FR" sz="1400" dirty="0" err="1">
                <a:latin typeface="Lucida Handwriting" panose="03010101010101010101" pitchFamily="66" charset="0"/>
              </a:rPr>
              <a:t>Seoi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fr-FR" sz="1400" dirty="0">
                <a:latin typeface="Lucida Handwriting" panose="03010101010101010101" pitchFamily="66" charset="0"/>
              </a:rPr>
              <a:t>Nage</a:t>
            </a:r>
            <a:endParaRPr lang="fr-FR" sz="14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AFA6709-E324-4F80-A7A3-3D6163549B0B}"/>
              </a:ext>
            </a:extLst>
          </p:cNvPr>
          <p:cNvSpPr/>
          <p:nvPr/>
        </p:nvSpPr>
        <p:spPr>
          <a:xfrm>
            <a:off x="7419263" y="3889781"/>
            <a:ext cx="1404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Morote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400" dirty="0" err="1">
                <a:latin typeface="Lucida Handwriting" panose="03010101010101010101" pitchFamily="66" charset="0"/>
              </a:rPr>
              <a:t>Seoi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fr-FR" sz="1400" dirty="0">
                <a:latin typeface="Lucida Handwriting" panose="03010101010101010101" pitchFamily="66" charset="0"/>
              </a:rPr>
              <a:t>Nage</a:t>
            </a:r>
            <a:endParaRPr lang="fr-FR" sz="14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AA81599-3EAE-4EEC-90E0-A6F286D79D4A}"/>
              </a:ext>
            </a:extLst>
          </p:cNvPr>
          <p:cNvSpPr/>
          <p:nvPr/>
        </p:nvSpPr>
        <p:spPr>
          <a:xfrm>
            <a:off x="9581673" y="3883674"/>
            <a:ext cx="10199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Eri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400" dirty="0" err="1">
                <a:latin typeface="Lucida Handwriting" panose="03010101010101010101" pitchFamily="66" charset="0"/>
              </a:rPr>
              <a:t>Seoi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fr-FR" sz="1400" dirty="0">
                <a:latin typeface="Lucida Handwriting" panose="03010101010101010101" pitchFamily="66" charset="0"/>
              </a:rPr>
              <a:t>Nage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8653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54"/>
    </mc:Choice>
    <mc:Fallback xmlns="">
      <p:transition spd="slow" advTm="535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964B468-B376-41B2-85D4-11F99212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Lucida Handwriting" panose="03010101010101010101" pitchFamily="66" charset="0"/>
              </a:rPr>
              <a:t>KOSHI</a:t>
            </a:r>
            <a:r>
              <a:rPr lang="en-US" sz="2600" kern="1200" dirty="0">
                <a:solidFill>
                  <a:schemeClr val="bg1"/>
                </a:solidFill>
                <a:latin typeface="Lucida Handwriting" panose="03010101010101010101" pitchFamily="66" charset="0"/>
              </a:rPr>
              <a:t> WAZA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668FA0-D39D-424C-AC9D-06D562F2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D822F07-DFCF-4353-8056-76738DA59713}" type="slidenum">
              <a:rPr lang="fr-FR" smtClean="0"/>
              <a:t>4</a:t>
            </a:fld>
            <a:endParaRPr lang="fr-FR"/>
          </a:p>
        </p:txBody>
      </p:sp>
      <p:pic>
        <p:nvPicPr>
          <p:cNvPr id="12" name="Image 11" descr="Une image contenant jeu, sport, personne, homme&#10;&#10;Description générée automatiquement">
            <a:extLst>
              <a:ext uri="{FF2B5EF4-FFF2-40B4-BE49-F238E27FC236}">
                <a16:creationId xmlns:a16="http://schemas.microsoft.com/office/drawing/2014/main" id="{96B8406B-8163-4268-8287-8E79358AA0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755" y="3798932"/>
            <a:ext cx="1141715" cy="1440000"/>
          </a:xfrm>
          <a:prstGeom prst="rect">
            <a:avLst/>
          </a:prstGeom>
        </p:spPr>
      </p:pic>
      <p:pic>
        <p:nvPicPr>
          <p:cNvPr id="16" name="Image 15" descr="Une image contenant sport, base-ball, jeu, personne&#10;&#10;Description générée automatiquement">
            <a:extLst>
              <a:ext uri="{FF2B5EF4-FFF2-40B4-BE49-F238E27FC236}">
                <a16:creationId xmlns:a16="http://schemas.microsoft.com/office/drawing/2014/main" id="{D9C6B156-EE0E-4E6E-8BE4-2911219EC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394" y="1779212"/>
            <a:ext cx="1123902" cy="1440000"/>
          </a:xfrm>
          <a:prstGeom prst="rect">
            <a:avLst/>
          </a:prstGeom>
        </p:spPr>
      </p:pic>
      <p:pic>
        <p:nvPicPr>
          <p:cNvPr id="31" name="Image 30" descr="Une image contenant eau, frisbee, sautant, boule&#10;&#10;Description générée automatiquement">
            <a:extLst>
              <a:ext uri="{FF2B5EF4-FFF2-40B4-BE49-F238E27FC236}">
                <a16:creationId xmlns:a16="http://schemas.microsoft.com/office/drawing/2014/main" id="{4E40FEA9-BEB7-4035-83E3-A0918F04A0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899" y="3796311"/>
            <a:ext cx="1129208" cy="1440000"/>
          </a:xfrm>
          <a:prstGeom prst="rect">
            <a:avLst/>
          </a:prstGeom>
        </p:spPr>
      </p:pic>
      <p:pic>
        <p:nvPicPr>
          <p:cNvPr id="33" name="Image 32" descr="Une image contenant base-ball, joueur, extérieur, jeu&#10;&#10;Description générée automatiquement">
            <a:extLst>
              <a:ext uri="{FF2B5EF4-FFF2-40B4-BE49-F238E27FC236}">
                <a16:creationId xmlns:a16="http://schemas.microsoft.com/office/drawing/2014/main" id="{590EE4D5-3626-4624-822E-8337E4B8A8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938" y="3788485"/>
            <a:ext cx="944262" cy="1440000"/>
          </a:xfrm>
          <a:prstGeom prst="rect">
            <a:avLst/>
          </a:prstGeom>
        </p:spPr>
      </p:pic>
      <p:pic>
        <p:nvPicPr>
          <p:cNvPr id="38" name="Image 37" descr="Une image contenant jeu, sport, base-ball, personne&#10;&#10;Description générée automatiquement">
            <a:extLst>
              <a:ext uri="{FF2B5EF4-FFF2-40B4-BE49-F238E27FC236}">
                <a16:creationId xmlns:a16="http://schemas.microsoft.com/office/drawing/2014/main" id="{AA18F87B-0649-49FA-AFF9-209A7DB92A8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2080" y="1779212"/>
            <a:ext cx="1191724" cy="1440000"/>
          </a:xfrm>
          <a:prstGeom prst="rect">
            <a:avLst/>
          </a:prstGeom>
        </p:spPr>
      </p:pic>
      <p:sp>
        <p:nvSpPr>
          <p:cNvPr id="42" name="ZoneTexte 41">
            <a:extLst>
              <a:ext uri="{FF2B5EF4-FFF2-40B4-BE49-F238E27FC236}">
                <a16:creationId xmlns:a16="http://schemas.microsoft.com/office/drawing/2014/main" id="{C60DBC7D-9749-4773-95CD-4EB0EBC2EFD2}"/>
              </a:ext>
            </a:extLst>
          </p:cNvPr>
          <p:cNvSpPr txBox="1"/>
          <p:nvPr/>
        </p:nvSpPr>
        <p:spPr>
          <a:xfrm>
            <a:off x="5652637" y="3268930"/>
            <a:ext cx="1135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Uki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400" dirty="0" err="1">
                <a:latin typeface="Lucida Handwriting" panose="03010101010101010101" pitchFamily="66" charset="0"/>
              </a:rPr>
              <a:t>Goshi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6F2428BB-4258-440B-9763-7EE65692D541}"/>
              </a:ext>
            </a:extLst>
          </p:cNvPr>
          <p:cNvSpPr txBox="1"/>
          <p:nvPr/>
        </p:nvSpPr>
        <p:spPr>
          <a:xfrm>
            <a:off x="7433454" y="3247507"/>
            <a:ext cx="9412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O </a:t>
            </a:r>
            <a:r>
              <a:rPr lang="fr-FR" sz="1400" dirty="0" err="1">
                <a:latin typeface="Lucida Handwriting" panose="03010101010101010101" pitchFamily="66" charset="0"/>
              </a:rPr>
              <a:t>Goshi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1B64CF55-CF98-4CC1-B31D-FF0E9686F521}"/>
              </a:ext>
            </a:extLst>
          </p:cNvPr>
          <p:cNvSpPr txBox="1"/>
          <p:nvPr/>
        </p:nvSpPr>
        <p:spPr>
          <a:xfrm>
            <a:off x="6618328" y="5210293"/>
            <a:ext cx="12394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Kubi</a:t>
            </a:r>
            <a:r>
              <a:rPr lang="fr-FR" sz="1400" dirty="0">
                <a:latin typeface="Lucida Handwriting" panose="03010101010101010101" pitchFamily="66" charset="0"/>
              </a:rPr>
              <a:t> Nage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E22E1AA7-3C04-4561-8324-6DD1C24EB7A0}"/>
              </a:ext>
            </a:extLst>
          </p:cNvPr>
          <p:cNvSpPr txBox="1"/>
          <p:nvPr/>
        </p:nvSpPr>
        <p:spPr>
          <a:xfrm>
            <a:off x="8152060" y="5220568"/>
            <a:ext cx="16305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Koshi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400" dirty="0" err="1">
                <a:latin typeface="Lucida Handwriting" panose="03010101010101010101" pitchFamily="66" charset="0"/>
              </a:rPr>
              <a:t>Guruma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9578DEAB-D584-48A3-87F4-65EB36D0100F}"/>
              </a:ext>
            </a:extLst>
          </p:cNvPr>
          <p:cNvSpPr txBox="1"/>
          <p:nvPr/>
        </p:nvSpPr>
        <p:spPr>
          <a:xfrm>
            <a:off x="4750227" y="5228485"/>
            <a:ext cx="14045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Harai </a:t>
            </a:r>
            <a:r>
              <a:rPr lang="fr-FR" sz="1400" dirty="0" err="1">
                <a:latin typeface="Lucida Handwriting" panose="03010101010101010101" pitchFamily="66" charset="0"/>
              </a:rPr>
              <a:t>Goshi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335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16"/>
    </mc:Choice>
    <mc:Fallback xmlns="">
      <p:transition spd="slow" advTm="531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964B468-B376-41B2-85D4-11F99212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Lucida Handwriting" panose="03010101010101010101" pitchFamily="66" charset="0"/>
              </a:rPr>
              <a:t>ASHI</a:t>
            </a:r>
            <a:r>
              <a:rPr lang="en-US" sz="2600" kern="1200" dirty="0">
                <a:solidFill>
                  <a:schemeClr val="bg1"/>
                </a:solidFill>
                <a:latin typeface="Lucida Handwriting" panose="03010101010101010101" pitchFamily="66" charset="0"/>
              </a:rPr>
              <a:t> WAZA</a:t>
            </a:r>
          </a:p>
        </p:txBody>
      </p:sp>
      <p:sp>
        <p:nvSpPr>
          <p:cNvPr id="28" name="Espace réservé du numéro de diapositive 27">
            <a:extLst>
              <a:ext uri="{FF2B5EF4-FFF2-40B4-BE49-F238E27FC236}">
                <a16:creationId xmlns:a16="http://schemas.microsoft.com/office/drawing/2014/main" id="{034B0478-C69E-4039-9ABF-F990F8459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5</a:t>
            </a:fld>
            <a:endParaRPr lang="fr-FR"/>
          </a:p>
        </p:txBody>
      </p:sp>
      <p:pic>
        <p:nvPicPr>
          <p:cNvPr id="8" name="Image 7" descr="Une image contenant sport, personne, jeu, joueur&#10;&#10;Description générée automatiquement">
            <a:extLst>
              <a:ext uri="{FF2B5EF4-FFF2-40B4-BE49-F238E27FC236}">
                <a16:creationId xmlns:a16="http://schemas.microsoft.com/office/drawing/2014/main" id="{4BCB0D7C-2503-43E1-9C76-00A6C1AC70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388" y="2734921"/>
            <a:ext cx="1108572" cy="1440000"/>
          </a:xfrm>
          <a:prstGeom prst="rect">
            <a:avLst/>
          </a:prstGeom>
        </p:spPr>
      </p:pic>
      <p:pic>
        <p:nvPicPr>
          <p:cNvPr id="12" name="Image 11" descr="Une image contenant sport, eau, raquette, homme&#10;&#10;Description générée automatiquement">
            <a:extLst>
              <a:ext uri="{FF2B5EF4-FFF2-40B4-BE49-F238E27FC236}">
                <a16:creationId xmlns:a16="http://schemas.microsoft.com/office/drawing/2014/main" id="{19DC6E72-BA53-4331-AD3D-559093657E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380" y="4783638"/>
            <a:ext cx="1136250" cy="1440000"/>
          </a:xfrm>
          <a:prstGeom prst="rect">
            <a:avLst/>
          </a:prstGeom>
        </p:spPr>
      </p:pic>
      <p:pic>
        <p:nvPicPr>
          <p:cNvPr id="16" name="Image 15" descr="Une image contenant joueur, sport, base-ball, personne&#10;&#10;Description générée automatiquement">
            <a:extLst>
              <a:ext uri="{FF2B5EF4-FFF2-40B4-BE49-F238E27FC236}">
                <a16:creationId xmlns:a16="http://schemas.microsoft.com/office/drawing/2014/main" id="{3A8D78B4-9BD1-4D7B-B42B-2F85380341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788" y="629859"/>
            <a:ext cx="1145197" cy="1440000"/>
          </a:xfrm>
          <a:prstGeom prst="rect">
            <a:avLst/>
          </a:prstGeom>
        </p:spPr>
      </p:pic>
      <p:pic>
        <p:nvPicPr>
          <p:cNvPr id="18" name="Image 17" descr="Une image contenant sport, jeu, joueur, personne&#10;&#10;Description générée automatiquement">
            <a:extLst>
              <a:ext uri="{FF2B5EF4-FFF2-40B4-BE49-F238E27FC236}">
                <a16:creationId xmlns:a16="http://schemas.microsoft.com/office/drawing/2014/main" id="{94FE127A-1D59-4678-ACBF-9ABE0F7B37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894" y="629859"/>
            <a:ext cx="1126956" cy="1440000"/>
          </a:xfrm>
          <a:prstGeom prst="rect">
            <a:avLst/>
          </a:prstGeom>
        </p:spPr>
      </p:pic>
      <p:pic>
        <p:nvPicPr>
          <p:cNvPr id="21" name="Image 20" descr="Une image contenant personne, sport, jeu, joueur&#10;&#10;Description générée automatiquement">
            <a:extLst>
              <a:ext uri="{FF2B5EF4-FFF2-40B4-BE49-F238E27FC236}">
                <a16:creationId xmlns:a16="http://schemas.microsoft.com/office/drawing/2014/main" id="{7115C5B2-6460-46B4-8D86-608E5110658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74" y="629859"/>
            <a:ext cx="1137391" cy="1440000"/>
          </a:xfrm>
          <a:prstGeom prst="rect">
            <a:avLst/>
          </a:prstGeom>
        </p:spPr>
      </p:pic>
      <p:pic>
        <p:nvPicPr>
          <p:cNvPr id="25" name="Image 24" descr="Une image contenant base-ball, joueur, homme, eau&#10;&#10;Description générée automatiquement">
            <a:extLst>
              <a:ext uri="{FF2B5EF4-FFF2-40B4-BE49-F238E27FC236}">
                <a16:creationId xmlns:a16="http://schemas.microsoft.com/office/drawing/2014/main" id="{A3B5E1C1-16F6-47AA-9AF3-B965F92AAE7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6911" y="629859"/>
            <a:ext cx="1181538" cy="1440000"/>
          </a:xfrm>
          <a:prstGeom prst="rect">
            <a:avLst/>
          </a:prstGeom>
        </p:spPr>
      </p:pic>
      <p:pic>
        <p:nvPicPr>
          <p:cNvPr id="29" name="Image 28" descr="Une image contenant jeu, sport, joueur, personne&#10;&#10;Description générée automatiquement">
            <a:extLst>
              <a:ext uri="{FF2B5EF4-FFF2-40B4-BE49-F238E27FC236}">
                <a16:creationId xmlns:a16="http://schemas.microsoft.com/office/drawing/2014/main" id="{C00817D0-D381-4CEA-AADB-9E8906146D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4847" y="2744970"/>
            <a:ext cx="1147500" cy="1440000"/>
          </a:xfrm>
          <a:prstGeom prst="rect">
            <a:avLst/>
          </a:prstGeom>
        </p:spPr>
      </p:pic>
      <p:pic>
        <p:nvPicPr>
          <p:cNvPr id="31" name="Image 30" descr="Une image contenant joueur, jeu, homme, boule&#10;&#10;Description générée automatiquement">
            <a:extLst>
              <a:ext uri="{FF2B5EF4-FFF2-40B4-BE49-F238E27FC236}">
                <a16:creationId xmlns:a16="http://schemas.microsoft.com/office/drawing/2014/main" id="{FAED3315-8C97-4D0F-BDD7-D014001E052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290" y="4783638"/>
            <a:ext cx="1156364" cy="1440000"/>
          </a:xfrm>
          <a:prstGeom prst="rect">
            <a:avLst/>
          </a:prstGeom>
        </p:spPr>
      </p:pic>
      <p:sp>
        <p:nvSpPr>
          <p:cNvPr id="34" name="ZoneTexte 33">
            <a:extLst>
              <a:ext uri="{FF2B5EF4-FFF2-40B4-BE49-F238E27FC236}">
                <a16:creationId xmlns:a16="http://schemas.microsoft.com/office/drawing/2014/main" id="{0A3068CA-8D63-4F9B-8BB3-94B1F55EDBBC}"/>
              </a:ext>
            </a:extLst>
          </p:cNvPr>
          <p:cNvSpPr txBox="1"/>
          <p:nvPr/>
        </p:nvSpPr>
        <p:spPr>
          <a:xfrm>
            <a:off x="4288583" y="2069859"/>
            <a:ext cx="1330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O Soto Gari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A65F94E2-86D0-405C-83A9-5766B7FDA402}"/>
              </a:ext>
            </a:extLst>
          </p:cNvPr>
          <p:cNvSpPr txBox="1"/>
          <p:nvPr/>
        </p:nvSpPr>
        <p:spPr>
          <a:xfrm>
            <a:off x="5808907" y="2086676"/>
            <a:ext cx="14285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Ko Soto Gari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59F01E71-E149-41C9-941A-0881A2D8EE36}"/>
              </a:ext>
            </a:extLst>
          </p:cNvPr>
          <p:cNvSpPr txBox="1"/>
          <p:nvPr/>
        </p:nvSpPr>
        <p:spPr>
          <a:xfrm>
            <a:off x="7457964" y="2090370"/>
            <a:ext cx="14782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Ko </a:t>
            </a:r>
            <a:r>
              <a:rPr lang="fr-FR" sz="1400" dirty="0" err="1">
                <a:latin typeface="Lucida Handwriting" panose="03010101010101010101" pitchFamily="66" charset="0"/>
              </a:rPr>
              <a:t>Uchi</a:t>
            </a:r>
            <a:r>
              <a:rPr lang="fr-FR" sz="1400" dirty="0">
                <a:latin typeface="Lucida Handwriting" panose="03010101010101010101" pitchFamily="66" charset="0"/>
              </a:rPr>
              <a:t> Gari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372F70F-5B34-4635-8353-50F89E0A1468}"/>
              </a:ext>
            </a:extLst>
          </p:cNvPr>
          <p:cNvSpPr txBox="1"/>
          <p:nvPr/>
        </p:nvSpPr>
        <p:spPr>
          <a:xfrm>
            <a:off x="9009145" y="2116505"/>
            <a:ext cx="13805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O </a:t>
            </a:r>
            <a:r>
              <a:rPr lang="fr-FR" sz="1400" dirty="0" err="1">
                <a:latin typeface="Lucida Handwriting" panose="03010101010101010101" pitchFamily="66" charset="0"/>
              </a:rPr>
              <a:t>Uchi</a:t>
            </a:r>
            <a:r>
              <a:rPr lang="fr-FR" sz="1400" dirty="0">
                <a:latin typeface="Lucida Handwriting" panose="03010101010101010101" pitchFamily="66" charset="0"/>
              </a:rPr>
              <a:t> Gari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F3EF4343-7175-4A96-8B31-530815660CB2}"/>
              </a:ext>
            </a:extLst>
          </p:cNvPr>
          <p:cNvSpPr txBox="1"/>
          <p:nvPr/>
        </p:nvSpPr>
        <p:spPr>
          <a:xfrm>
            <a:off x="7569020" y="4198095"/>
            <a:ext cx="1922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Okuri</a:t>
            </a:r>
            <a:r>
              <a:rPr lang="fr-FR" sz="1400" dirty="0">
                <a:latin typeface="Lucida Handwriting" panose="03010101010101010101" pitchFamily="66" charset="0"/>
              </a:rPr>
              <a:t> Ashi </a:t>
            </a:r>
            <a:r>
              <a:rPr lang="fr-FR" sz="1400" dirty="0" err="1">
                <a:latin typeface="Lucida Handwriting" panose="03010101010101010101" pitchFamily="66" charset="0"/>
              </a:rPr>
              <a:t>Barai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34A87776-CB1F-4480-A546-80BFE440BCA8}"/>
              </a:ext>
            </a:extLst>
          </p:cNvPr>
          <p:cNvSpPr txBox="1"/>
          <p:nvPr/>
        </p:nvSpPr>
        <p:spPr>
          <a:xfrm>
            <a:off x="5507165" y="4204641"/>
            <a:ext cx="15937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De Ashi </a:t>
            </a:r>
            <a:r>
              <a:rPr lang="fr-FR" sz="1400" dirty="0" err="1">
                <a:latin typeface="Lucida Handwriting" panose="03010101010101010101" pitchFamily="66" charset="0"/>
              </a:rPr>
              <a:t>Barai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E86D49FE-0549-4AF0-A1FC-0EF517DEEEAF}"/>
              </a:ext>
            </a:extLst>
          </p:cNvPr>
          <p:cNvSpPr txBox="1"/>
          <p:nvPr/>
        </p:nvSpPr>
        <p:spPr>
          <a:xfrm>
            <a:off x="5500983" y="6195860"/>
            <a:ext cx="1898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Sasae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400" dirty="0" err="1">
                <a:latin typeface="Lucida Handwriting" panose="03010101010101010101" pitchFamily="66" charset="0"/>
              </a:rPr>
              <a:t>Tsurikomi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fr-FR" sz="1400" dirty="0">
                <a:latin typeface="Lucida Handwriting" panose="03010101010101010101" pitchFamily="66" charset="0"/>
              </a:rPr>
              <a:t>Ashi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D165762A-F6A2-4F34-82B1-4C464321D629}"/>
              </a:ext>
            </a:extLst>
          </p:cNvPr>
          <p:cNvSpPr txBox="1"/>
          <p:nvPr/>
        </p:nvSpPr>
        <p:spPr>
          <a:xfrm>
            <a:off x="7520839" y="6248240"/>
            <a:ext cx="1576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Hiza</a:t>
            </a:r>
            <a:r>
              <a:rPr lang="fr-FR" sz="1400" dirty="0">
                <a:latin typeface="Lucida Handwriting" panose="03010101010101010101" pitchFamily="66" charset="0"/>
              </a:rPr>
              <a:t> </a:t>
            </a:r>
            <a:r>
              <a:rPr lang="fr-FR" sz="1400" dirty="0" err="1">
                <a:latin typeface="Lucida Handwriting" panose="03010101010101010101" pitchFamily="66" charset="0"/>
              </a:rPr>
              <a:t>Guruma</a:t>
            </a:r>
            <a:endParaRPr lang="fr-FR" sz="1400" dirty="0"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31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64"/>
    </mc:Choice>
    <mc:Fallback xmlns="">
      <p:transition spd="slow" advTm="536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47C8CCB-F95D-4249-92DD-651249D3535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964B468-B376-41B2-85D4-11F99212A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378" y="2074363"/>
            <a:ext cx="3065056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Lucida Handwriting" panose="03010101010101010101" pitchFamily="66" charset="0"/>
              </a:rPr>
              <a:t>OSAEKOMI</a:t>
            </a:r>
            <a:r>
              <a:rPr lang="en-US" sz="2600" kern="1200" dirty="0">
                <a:solidFill>
                  <a:schemeClr val="bg1"/>
                </a:solidFill>
                <a:latin typeface="Lucida Handwriting" panose="03010101010101010101" pitchFamily="66" charset="0"/>
              </a:rPr>
              <a:t> WAZA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683778-0099-4D54-BB88-159C21AD8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22F07-DFCF-4353-8056-76738DA59713}" type="slidenum">
              <a:rPr lang="fr-FR" smtClean="0"/>
              <a:t>6</a:t>
            </a:fld>
            <a:endParaRPr lang="fr-FR"/>
          </a:p>
        </p:txBody>
      </p:sp>
      <p:pic>
        <p:nvPicPr>
          <p:cNvPr id="8" name="Image 7" descr="Une image contenant personne, intérieur, enfant, jeune&#10;&#10;Description générée automatiquement">
            <a:extLst>
              <a:ext uri="{FF2B5EF4-FFF2-40B4-BE49-F238E27FC236}">
                <a16:creationId xmlns:a16="http://schemas.microsoft.com/office/drawing/2014/main" id="{F21DA65E-7AFB-4245-9076-C81B08D74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677" y="2717471"/>
            <a:ext cx="1833846" cy="1440000"/>
          </a:xfrm>
          <a:prstGeom prst="rect">
            <a:avLst/>
          </a:prstGeom>
        </p:spPr>
      </p:pic>
      <p:pic>
        <p:nvPicPr>
          <p:cNvPr id="10" name="Image 9" descr="Une image contenant personne, intérieur, jeune, garçon&#10;&#10;Description générée automatiquement">
            <a:extLst>
              <a:ext uri="{FF2B5EF4-FFF2-40B4-BE49-F238E27FC236}">
                <a16:creationId xmlns:a16="http://schemas.microsoft.com/office/drawing/2014/main" id="{5D84B249-38EF-44F8-A1E6-2E5026581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888" y="688244"/>
            <a:ext cx="1060000" cy="1440000"/>
          </a:xfrm>
          <a:prstGeom prst="rect">
            <a:avLst/>
          </a:prstGeom>
        </p:spPr>
      </p:pic>
      <p:pic>
        <p:nvPicPr>
          <p:cNvPr id="12" name="Image 11" descr="Une image contenant personne, pose, homme, jeune&#10;&#10;Description générée automatiquement">
            <a:extLst>
              <a:ext uri="{FF2B5EF4-FFF2-40B4-BE49-F238E27FC236}">
                <a16:creationId xmlns:a16="http://schemas.microsoft.com/office/drawing/2014/main" id="{433909F5-9ED4-47C1-A76D-B82F17EBD6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677" y="4653430"/>
            <a:ext cx="2044579" cy="1440000"/>
          </a:xfrm>
          <a:prstGeom prst="rect">
            <a:avLst/>
          </a:prstGeom>
        </p:spPr>
      </p:pic>
      <p:pic>
        <p:nvPicPr>
          <p:cNvPr id="16" name="Image 15" descr="Une image contenant personne, homme, jeune, garçon&#10;&#10;Description générée automatiquement">
            <a:extLst>
              <a:ext uri="{FF2B5EF4-FFF2-40B4-BE49-F238E27FC236}">
                <a16:creationId xmlns:a16="http://schemas.microsoft.com/office/drawing/2014/main" id="{A0FFF40C-E111-40D3-9715-F27956FAB3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5115" y="688244"/>
            <a:ext cx="1097622" cy="1440000"/>
          </a:xfrm>
          <a:prstGeom prst="rect">
            <a:avLst/>
          </a:prstGeom>
        </p:spPr>
      </p:pic>
      <p:pic>
        <p:nvPicPr>
          <p:cNvPr id="21" name="Image 20" descr="Une image contenant personne, homme, enfant, jeune&#10;&#10;Description générée automatiquement">
            <a:extLst>
              <a:ext uri="{FF2B5EF4-FFF2-40B4-BE49-F238E27FC236}">
                <a16:creationId xmlns:a16="http://schemas.microsoft.com/office/drawing/2014/main" id="{40332413-2A3E-4ED1-8512-225DD60807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4664" y="4650865"/>
            <a:ext cx="1807449" cy="1440000"/>
          </a:xfrm>
          <a:prstGeom prst="rect">
            <a:avLst/>
          </a:prstGeom>
        </p:spPr>
      </p:pic>
      <p:pic>
        <p:nvPicPr>
          <p:cNvPr id="23" name="Image 22" descr="Une image contenant personne, jeu, jeune, herbe&#10;&#10;Description générée automatiquement">
            <a:extLst>
              <a:ext uri="{FF2B5EF4-FFF2-40B4-BE49-F238E27FC236}">
                <a16:creationId xmlns:a16="http://schemas.microsoft.com/office/drawing/2014/main" id="{F603153C-C3F8-4B0B-9A67-C7919F7565D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038" y="693375"/>
            <a:ext cx="1089474" cy="1440000"/>
          </a:xfrm>
          <a:prstGeom prst="rect">
            <a:avLst/>
          </a:prstGeom>
        </p:spPr>
      </p:pic>
      <p:pic>
        <p:nvPicPr>
          <p:cNvPr id="25" name="Image 24" descr="Une image contenant personne, intérieur, enfant, jeune&#10;&#10;Description générée automatiquement">
            <a:extLst>
              <a:ext uri="{FF2B5EF4-FFF2-40B4-BE49-F238E27FC236}">
                <a16:creationId xmlns:a16="http://schemas.microsoft.com/office/drawing/2014/main" id="{9D95F221-761A-4AC2-8CA0-8616D902DB0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486" y="2717471"/>
            <a:ext cx="1794627" cy="1440000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BA3C6FE8-BF71-4EC2-B9B8-0AE3D738868C}"/>
              </a:ext>
            </a:extLst>
          </p:cNvPr>
          <p:cNvSpPr txBox="1"/>
          <p:nvPr/>
        </p:nvSpPr>
        <p:spPr>
          <a:xfrm>
            <a:off x="4658193" y="2128172"/>
            <a:ext cx="1425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Kami Shiho </a:t>
            </a:r>
          </a:p>
          <a:p>
            <a:pPr algn="ctr"/>
            <a:r>
              <a:rPr lang="fr-FR" sz="1400" dirty="0">
                <a:latin typeface="Lucida Handwriting" panose="03010101010101010101" pitchFamily="66" charset="0"/>
              </a:rPr>
              <a:t>Gatame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48B3635-C876-440F-ABF3-F795BFAB0A46}"/>
              </a:ext>
            </a:extLst>
          </p:cNvPr>
          <p:cNvSpPr txBox="1"/>
          <p:nvPr/>
        </p:nvSpPr>
        <p:spPr>
          <a:xfrm>
            <a:off x="6550661" y="2128172"/>
            <a:ext cx="1606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Kuzure</a:t>
            </a:r>
            <a:r>
              <a:rPr lang="fr-FR" sz="1400" dirty="0">
                <a:latin typeface="Lucida Handwriting" panose="03010101010101010101" pitchFamily="66" charset="0"/>
              </a:rPr>
              <a:t> Kami </a:t>
            </a:r>
          </a:p>
          <a:p>
            <a:pPr algn="ctr"/>
            <a:r>
              <a:rPr lang="fr-FR" sz="1400" dirty="0">
                <a:latin typeface="Lucida Handwriting" panose="03010101010101010101" pitchFamily="66" charset="0"/>
              </a:rPr>
              <a:t>Shiho Gatame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57F18DA-F061-4987-875F-6C633C752F9A}"/>
              </a:ext>
            </a:extLst>
          </p:cNvPr>
          <p:cNvSpPr txBox="1"/>
          <p:nvPr/>
        </p:nvSpPr>
        <p:spPr>
          <a:xfrm>
            <a:off x="8651683" y="2073053"/>
            <a:ext cx="14221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>
                <a:latin typeface="Lucida Handwriting" panose="03010101010101010101" pitchFamily="66" charset="0"/>
              </a:rPr>
              <a:t>Ushiro</a:t>
            </a:r>
            <a:r>
              <a:rPr lang="fr-FR" sz="1400" dirty="0">
                <a:latin typeface="Lucida Handwriting" panose="03010101010101010101" pitchFamily="66" charset="0"/>
              </a:rPr>
              <a:t> Gesa </a:t>
            </a:r>
          </a:p>
          <a:p>
            <a:pPr algn="ctr"/>
            <a:r>
              <a:rPr lang="fr-FR" sz="1400" dirty="0">
                <a:latin typeface="Lucida Handwriting" panose="03010101010101010101" pitchFamily="66" charset="0"/>
              </a:rPr>
              <a:t>Gatame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5AA6509-8526-4DFC-B88F-512EF87BBA76}"/>
              </a:ext>
            </a:extLst>
          </p:cNvPr>
          <p:cNvSpPr txBox="1"/>
          <p:nvPr/>
        </p:nvSpPr>
        <p:spPr>
          <a:xfrm>
            <a:off x="5292587" y="6088284"/>
            <a:ext cx="21130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Tate Shiho Gatame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17E46752-476E-4AC4-AF04-318E3D9823C5}"/>
              </a:ext>
            </a:extLst>
          </p:cNvPr>
          <p:cNvSpPr txBox="1"/>
          <p:nvPr/>
        </p:nvSpPr>
        <p:spPr>
          <a:xfrm>
            <a:off x="5250244" y="4162982"/>
            <a:ext cx="21291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Yoko Shiho Gatame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97BAC077-AC9D-40DC-8108-FA3AA93D83FF}"/>
              </a:ext>
            </a:extLst>
          </p:cNvPr>
          <p:cNvSpPr txBox="1"/>
          <p:nvPr/>
        </p:nvSpPr>
        <p:spPr>
          <a:xfrm>
            <a:off x="7980719" y="6103692"/>
            <a:ext cx="15327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Kata Gatame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6EEF6B86-84F2-4BAD-BB30-22CBF646D316}"/>
              </a:ext>
            </a:extLst>
          </p:cNvPr>
          <p:cNvSpPr txBox="1"/>
          <p:nvPr/>
        </p:nvSpPr>
        <p:spPr>
          <a:xfrm>
            <a:off x="7557112" y="4127345"/>
            <a:ext cx="19704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Lucida Handwriting" panose="03010101010101010101" pitchFamily="66" charset="0"/>
              </a:rPr>
              <a:t>Hon Gesa Gatame</a:t>
            </a:r>
          </a:p>
        </p:txBody>
      </p:sp>
    </p:spTree>
    <p:extLst>
      <p:ext uri="{BB962C8B-B14F-4D97-AF65-F5344CB8AC3E}">
        <p14:creationId xmlns:p14="http://schemas.microsoft.com/office/powerpoint/2010/main" val="106153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62"/>
    </mc:Choice>
    <mc:Fallback xmlns="">
      <p:transition spd="slow" advTm="466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1BB8C55-3688-4066-8891-5D47A31DAE87}"/>
              </a:ext>
            </a:extLst>
          </p:cNvPr>
          <p:cNvSpPr txBox="1"/>
          <p:nvPr/>
        </p:nvSpPr>
        <p:spPr>
          <a:xfrm>
            <a:off x="754144" y="443060"/>
            <a:ext cx="1077483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pPr algn="ctr"/>
            <a:r>
              <a:rPr lang="fr-FR" sz="2400" u="sng" dirty="0">
                <a:latin typeface="Script MT Bold" panose="03040602040607080904" pitchFamily="66" charset="0"/>
              </a:rPr>
              <a:t>Termes d’arbitrage </a:t>
            </a:r>
            <a:r>
              <a:rPr lang="fr-FR" sz="2400" dirty="0">
                <a:latin typeface="Script MT Bold" panose="03040602040607080904" pitchFamily="66" charset="0"/>
              </a:rPr>
              <a:t>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latin typeface="Script MT Bold" panose="03040602040607080904" pitchFamily="66" charset="0"/>
              </a:rPr>
              <a:t>Hajime : Commencez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latin typeface="Script MT Bold" panose="03040602040607080904" pitchFamily="66" charset="0"/>
              </a:rPr>
              <a:t>Matte : Arrêtez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latin typeface="Script MT Bold" panose="03040602040607080904" pitchFamily="66" charset="0"/>
              </a:rPr>
              <a:t>Soremade : Fin du combat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err="1">
                <a:latin typeface="Script MT Bold" panose="03040602040607080904" pitchFamily="66" charset="0"/>
              </a:rPr>
              <a:t>Osaekomi</a:t>
            </a:r>
            <a:r>
              <a:rPr lang="fr-FR" sz="2400" dirty="0">
                <a:latin typeface="Script MT Bold" panose="03040602040607080904" pitchFamily="66" charset="0"/>
              </a:rPr>
              <a:t> : Début de l’immobilisation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err="1">
                <a:latin typeface="Script MT Bold" panose="03040602040607080904" pitchFamily="66" charset="0"/>
              </a:rPr>
              <a:t>Toketa</a:t>
            </a:r>
            <a:r>
              <a:rPr lang="fr-FR" sz="2400" dirty="0">
                <a:latin typeface="Script MT Bold" panose="03040602040607080904" pitchFamily="66" charset="0"/>
              </a:rPr>
              <a:t> : Fin de l’immobilisation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latin typeface="Script MT Bold" panose="03040602040607080904" pitchFamily="66" charset="0"/>
              </a:rPr>
              <a:t>Waza-Ari : Avantage marqué après avoir fait tomber l’adversaire sur le côté ou doucement sur le dos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latin typeface="Script MT Bold" panose="03040602040607080904" pitchFamily="66" charset="0"/>
              </a:rPr>
              <a:t>Ippon : Avantage marqué après avoir fait tomber l’adversaire fort sur le dos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400" dirty="0">
              <a:latin typeface="Script MT Bold" panose="03040602040607080904" pitchFamily="66" charset="0"/>
            </a:endParaRPr>
          </a:p>
          <a:p>
            <a:pPr algn="ctr"/>
            <a:r>
              <a:rPr lang="fr-FR" sz="2400" u="sng" dirty="0">
                <a:latin typeface="Script MT Bold" panose="03040602040607080904" pitchFamily="66" charset="0"/>
              </a:rPr>
              <a:t>Histoire du judo 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latin typeface="Script MT Bold" panose="03040602040607080904" pitchFamily="66" charset="0"/>
              </a:rPr>
              <a:t>Le judo a été créé par </a:t>
            </a:r>
            <a:r>
              <a:rPr lang="fr-FR" sz="2400" b="1" dirty="0" err="1">
                <a:latin typeface="Script MT Bold" panose="03040602040607080904" pitchFamily="66" charset="0"/>
              </a:rPr>
              <a:t>Jigoro</a:t>
            </a:r>
            <a:r>
              <a:rPr lang="fr-FR" sz="2400" b="1" dirty="0">
                <a:latin typeface="Script MT Bold" panose="03040602040607080904" pitchFamily="66" charset="0"/>
              </a:rPr>
              <a:t> Kano </a:t>
            </a:r>
            <a:r>
              <a:rPr lang="fr-FR" sz="2400" dirty="0">
                <a:latin typeface="Script MT Bold" panose="03040602040607080904" pitchFamily="66" charset="0"/>
              </a:rPr>
              <a:t>en </a:t>
            </a:r>
            <a:r>
              <a:rPr lang="fr-FR" sz="2400" b="1" dirty="0">
                <a:latin typeface="Script MT Bold" panose="03040602040607080904" pitchFamily="66" charset="0"/>
              </a:rPr>
              <a:t>1882</a:t>
            </a:r>
            <a:r>
              <a:rPr lang="fr-FR" sz="2400" dirty="0">
                <a:latin typeface="Script MT Bold" panose="030406020406070809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6148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85D558C-2AAA-4EEA-A822-898681BE443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190" y="640350"/>
            <a:ext cx="18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BC444A9-2855-4D1E-A0D9-07CCC18BF07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643" y="684998"/>
            <a:ext cx="18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E487E44-8D93-405A-BF4D-9FED5F93F94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425" y="662674"/>
            <a:ext cx="18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83CC359-1470-4FB7-9FEB-1808E270C62A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207" y="640350"/>
            <a:ext cx="1800000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3F9EA39-2CD9-46D5-AE92-E90C13418642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000" y="3664670"/>
            <a:ext cx="1800000" cy="21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721A0BA-227D-4CED-BF51-6E291A25CE98}"/>
              </a:ext>
            </a:extLst>
          </p:cNvPr>
          <p:cNvSpPr txBox="1"/>
          <p:nvPr/>
        </p:nvSpPr>
        <p:spPr>
          <a:xfrm>
            <a:off x="1868830" y="3018339"/>
            <a:ext cx="140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Script MT Bold" panose="03040602040607080904" pitchFamily="66" charset="0"/>
              </a:rPr>
              <a:t>Ippon</a:t>
            </a:r>
            <a:r>
              <a:rPr lang="fr-FR" dirty="0"/>
              <a:t>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961FD53-0895-4217-B3E1-9B2857AC8134}"/>
              </a:ext>
            </a:extLst>
          </p:cNvPr>
          <p:cNvSpPr txBox="1"/>
          <p:nvPr/>
        </p:nvSpPr>
        <p:spPr>
          <a:xfrm>
            <a:off x="4138367" y="3070168"/>
            <a:ext cx="2337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Script MT Bold" panose="03040602040607080904" pitchFamily="66" charset="0"/>
              </a:rPr>
              <a:t>Waza-Ari</a:t>
            </a:r>
            <a:r>
              <a:rPr lang="fr-FR" dirty="0"/>
              <a:t>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2F95A75-D34D-4BD5-967D-913051838333}"/>
              </a:ext>
            </a:extLst>
          </p:cNvPr>
          <p:cNvSpPr txBox="1"/>
          <p:nvPr/>
        </p:nvSpPr>
        <p:spPr>
          <a:xfrm>
            <a:off x="6740165" y="3094010"/>
            <a:ext cx="1932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>
                <a:latin typeface="Script MT Bold" panose="03040602040607080904" pitchFamily="66" charset="0"/>
              </a:rPr>
              <a:t>Osaekomi</a:t>
            </a:r>
            <a:r>
              <a:rPr lang="fr-FR" dirty="0"/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3E43F94-6D1B-4DD0-A387-B099749161AD}"/>
              </a:ext>
            </a:extLst>
          </p:cNvPr>
          <p:cNvSpPr txBox="1"/>
          <p:nvPr/>
        </p:nvSpPr>
        <p:spPr>
          <a:xfrm>
            <a:off x="9350847" y="3018339"/>
            <a:ext cx="140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err="1">
                <a:latin typeface="Script MT Bold" panose="03040602040607080904" pitchFamily="66" charset="0"/>
              </a:rPr>
              <a:t>Toketa</a:t>
            </a:r>
            <a:r>
              <a:rPr lang="fr-FR" dirty="0"/>
              <a:t>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B5F69C7-61C1-49F2-BBE0-72593EFB1BD7}"/>
              </a:ext>
            </a:extLst>
          </p:cNvPr>
          <p:cNvSpPr txBox="1"/>
          <p:nvPr/>
        </p:nvSpPr>
        <p:spPr>
          <a:xfrm>
            <a:off x="5196000" y="5501504"/>
            <a:ext cx="140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Script MT Bold" panose="03040602040607080904" pitchFamily="66" charset="0"/>
              </a:rPr>
              <a:t>Matte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84149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164</Words>
  <Application>Microsoft Office PowerPoint</Application>
  <PresentationFormat>Grand écran</PresentationFormat>
  <Paragraphs>62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Lucida Handwriting</vt:lpstr>
      <vt:lpstr>Script MT Bold</vt:lpstr>
      <vt:lpstr>Wingdings</vt:lpstr>
      <vt:lpstr>Thème Office</vt:lpstr>
      <vt:lpstr>Le Judo pour les 8-9 ans</vt:lpstr>
      <vt:lpstr>Sommaire</vt:lpstr>
      <vt:lpstr>TE WAZA</vt:lpstr>
      <vt:lpstr>KOSHI WAZA</vt:lpstr>
      <vt:lpstr>ASHI WAZA</vt:lpstr>
      <vt:lpstr>OSAEKOMI WAZA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Cyrielle</dc:creator>
  <cp:lastModifiedBy>Cyrielle Mingot</cp:lastModifiedBy>
  <cp:revision>16</cp:revision>
  <dcterms:created xsi:type="dcterms:W3CDTF">2017-12-30T14:45:01Z</dcterms:created>
  <dcterms:modified xsi:type="dcterms:W3CDTF">2020-03-22T07:04:03Z</dcterms:modified>
</cp:coreProperties>
</file>